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75" r:id="rId3"/>
    <p:sldId id="260" r:id="rId4"/>
    <p:sldId id="261" r:id="rId5"/>
    <p:sldId id="262" r:id="rId6"/>
    <p:sldId id="273" r:id="rId7"/>
    <p:sldId id="285" r:id="rId8"/>
    <p:sldId id="268" r:id="rId9"/>
    <p:sldId id="340" r:id="rId10"/>
    <p:sldId id="1401" r:id="rId11"/>
    <p:sldId id="263" r:id="rId12"/>
    <p:sldId id="279" r:id="rId13"/>
    <p:sldId id="356" r:id="rId14"/>
    <p:sldId id="357" r:id="rId15"/>
    <p:sldId id="280" r:id="rId16"/>
    <p:sldId id="281" r:id="rId17"/>
    <p:sldId id="283" r:id="rId18"/>
    <p:sldId id="1398" r:id="rId19"/>
    <p:sldId id="1399" r:id="rId20"/>
    <p:sldId id="1400" r:id="rId21"/>
    <p:sldId id="257" r:id="rId22"/>
    <p:sldId id="259" r:id="rId23"/>
    <p:sldId id="270" r:id="rId24"/>
    <p:sldId id="269" r:id="rId25"/>
    <p:sldId id="284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方正黑体简体" panose="020B0604020202020204" charset="-122"/>
      <p:regular r:id="rId30"/>
    </p:embeddedFont>
    <p:embeddedFont>
      <p:font typeface=".VnArabia" panose="020B7200000000000000" pitchFamily="34" charset="0"/>
      <p:regular r:id="rId31"/>
    </p:embeddedFont>
    <p:embeddedFont>
      <p:font typeface=".VnTime" panose="020B7200000000000000" pitchFamily="3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UTM Androgyne" panose="02040603050506020204" pitchFamily="18" charset="0"/>
      <p:regular r:id="rId37"/>
    </p:embeddedFont>
    <p:embeddedFont>
      <p:font typeface="UTM Bell" panose="02040603050506020204" pitchFamily="18" charset="0"/>
      <p:regular r:id="rId38"/>
    </p:embeddedFont>
    <p:embeddedFont>
      <p:font typeface="UTM Futura Extra" panose="02040603050506020204" pitchFamily="18" charset="0"/>
      <p:bold r:id="rId39"/>
    </p:embeddedFont>
    <p:embeddedFont>
      <p:font typeface="UTM Isadora" panose="02040603050506020204" pitchFamily="18" charset="0"/>
      <p:regular r:id="rId40"/>
      <p:bold r:id="rId41"/>
    </p:embeddedFont>
    <p:embeddedFont>
      <p:font typeface="UTM Kabel KT" panose="02040603050506020204" pitchFamily="18" charset="0"/>
      <p:regular r:id="rId42"/>
    </p:embeddedFont>
    <p:embeddedFont>
      <p:font typeface="UTM Micra" panose="02040603050506020204" pitchFamily="18" charset="0"/>
      <p:regular r:id="rId43"/>
    </p:embeddedFont>
    <p:embeddedFont>
      <p:font typeface="UTM Neutra" panose="02040603050506020204" pitchFamily="18" charset="0"/>
      <p:regular r:id="rId44"/>
    </p:embeddedFont>
    <p:embeddedFont>
      <p:font typeface="UTM Windsor BT" panose="02040603050506020204" pitchFamily="18" charset="0"/>
      <p:regular r:id="rId45"/>
    </p:embeddedFont>
    <p:embeddedFont>
      <p:font typeface="VNI-Times" pitchFamily="2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DE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72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2" y="372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E07F4DF-B295-4692-AB95-28DAE7D1A3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93C4AC42-30C5-4B91-BCC7-82B89C62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19B6EAD9-2FD3-43B7-A3F5-052678CDC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431623-0A5F-4534-A38F-3445B644F45A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495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43245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45C25BD-19FA-4642-8808-4AC70B3BB2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26BF809-8812-48A5-A73D-143980F93B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681424-ECFC-4D29-9F7B-17D5837B4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742C1-7375-4B50-85FB-0718A7A27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13834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vn/imgres?imgurl=http://www.cartuningpoint.com/wp-content/uploads/2009/07/coil-spring.jpg&amp;imgrefurl=http://www.f1vietnam.com/forum/showthread.php%3Ft%3D928%26page%3D2&amp;usg=__77LLqxet-uZF7svZLWM5Usju8rM=&amp;h=392&amp;w=392&amp;sz=61&amp;hl=vi&amp;start=12&amp;tbnid=ImZJZsWjS2nkyM:&amp;tbnh=123&amp;tbnw=123&amp;prev=/images%3Fq%3DL%25C3%25B2%2Bxo%26gbv%3D2%26hl%3Dvi" TargetMode="External"/><Relationship Id="rId13" Type="http://schemas.openxmlformats.org/officeDocument/2006/relationships/image" Target="../media/image55.gif"/><Relationship Id="rId3" Type="http://schemas.openxmlformats.org/officeDocument/2006/relationships/image" Target="../media/image53.gif"/><Relationship Id="rId7" Type="http://schemas.openxmlformats.org/officeDocument/2006/relationships/image" Target="../media/image46.jpeg"/><Relationship Id="rId12" Type="http://schemas.openxmlformats.org/officeDocument/2006/relationships/image" Target="../media/image5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images.google.com.vn/imgres?imgurl=http://images3.kenh14.vn/Images/Uploaded/baophuong/2008/0809/080903/080903CL1/080903CL1dai-oc2.jpg&amp;imgrefurl=http://kenh14.vn/c44/t11/20080902114921986/dai-oc-thit-chat-cua-quy.chn&amp;usg=__u1t5ed8elI7xBLAUKXxkyn8XHKo=&amp;h=244&amp;w=250&amp;sz=10&amp;hl=vi&amp;start=1&amp;tbnid=7kmVqcD7N6KNuM:&amp;tbnh=108&amp;tbnw=111&amp;prev=/images%3Fq%3D%25C4%2590ai%2B%25E1%25BB%2591c%26gbv%3D2%26hl%3Dvi%26sa%3DG" TargetMode="External"/><Relationship Id="rId11" Type="http://schemas.openxmlformats.org/officeDocument/2006/relationships/image" Target="../media/image48.jpeg"/><Relationship Id="rId5" Type="http://schemas.openxmlformats.org/officeDocument/2006/relationships/image" Target="../media/image45.jpeg"/><Relationship Id="rId10" Type="http://schemas.openxmlformats.org/officeDocument/2006/relationships/hyperlink" Target="http://images.google.com.vn/imgres?imgurl=http://upnhanh.sieuthinhanh.com/userimages/images/sieuthiNHANH200903157311yzljngnlzw26072.jpeg&amp;imgrefurl=http://www.meslab.org/mes/showthread.php%3Fp%3D57094&amp;usg=__e1Ry5cHyufvVsdmkZL_taWyBWsM=&amp;h=346&amp;w=475&amp;sz=18&amp;hl=vi&amp;start=9&amp;tbnid=ZdCnR233mAI2YM:&amp;tbnh=94&amp;tbnw=129&amp;prev=/images%3Fq%3DB%25C3%25A1nh%2Br%25C4%2583ng%26gbv%3D2%26hl%3Dvi" TargetMode="External"/><Relationship Id="rId4" Type="http://schemas.openxmlformats.org/officeDocument/2006/relationships/hyperlink" Target="http://images.google.com.vn/imgres?imgurl=http://chodansinh.net/multidata/200710191604258228348.gif&amp;imgrefurl=http://chodansinh.net/index.php%3Fpage%3Dviewspdt%26scid%3D154&amp;usg=__ppA72fA3jrcIWtiDwz0yH6_G0Kc=&amp;h=150&amp;w=150&amp;sz=4&amp;hl=vi&amp;start=7&amp;tbnid=PDSPIEgkojVYBM:&amp;tbnh=96&amp;tbnw=96&amp;prev=/images%3Fq%3DBu%2Bl%25C3%25B4ng%26gbv%3D2%26hl%3Dvi%26sa%3DG" TargetMode="External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4.png"/><Relationship Id="rId21" Type="http://schemas.openxmlformats.org/officeDocument/2006/relationships/image" Target="../media/image78.pn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27.png"/><Relationship Id="rId19" Type="http://schemas.openxmlformats.org/officeDocument/2006/relationships/image" Target="../media/image76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13" Type="http://schemas.openxmlformats.org/officeDocument/2006/relationships/image" Target="../media/image9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6.png"/><Relationship Id="rId11" Type="http://schemas.openxmlformats.org/officeDocument/2006/relationships/slide" Target="slide24.xml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openxmlformats.org/officeDocument/2006/relationships/slide" Target="slide21.xml"/><Relationship Id="rId12" Type="http://schemas.openxmlformats.org/officeDocument/2006/relationships/slide" Target="slide24.xml"/><Relationship Id="rId17" Type="http://schemas.openxmlformats.org/officeDocument/2006/relationships/slide" Target="slide22.xml"/><Relationship Id="rId2" Type="http://schemas.openxmlformats.org/officeDocument/2006/relationships/image" Target="../media/image87.png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11" Type="http://schemas.microsoft.com/office/2007/relationships/hdphoto" Target="../media/hdphoto1.wdp"/><Relationship Id="rId5" Type="http://schemas.openxmlformats.org/officeDocument/2006/relationships/slide" Target="slide20.xml"/><Relationship Id="rId15" Type="http://schemas.microsoft.com/office/2007/relationships/hdphoto" Target="../media/hdphoto2.wdp"/><Relationship Id="rId10" Type="http://schemas.openxmlformats.org/officeDocument/2006/relationships/image" Target="../media/image96.png"/><Relationship Id="rId4" Type="http://schemas.openxmlformats.org/officeDocument/2006/relationships/image" Target="../media/image93.png"/><Relationship Id="rId9" Type="http://schemas.openxmlformats.org/officeDocument/2006/relationships/slide" Target="slide23.xml"/><Relationship Id="rId1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wmf"/><Relationship Id="rId3" Type="http://schemas.microsoft.com/office/2007/relationships/media" Target="../media/media3.mp4"/><Relationship Id="rId7" Type="http://schemas.openxmlformats.org/officeDocument/2006/relationships/image" Target="../media/image100.png"/><Relationship Id="rId12" Type="http://schemas.openxmlformats.org/officeDocument/2006/relationships/oleObject" Target="../embeddings/oleObject1.bin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05.png"/><Relationship Id="rId10" Type="http://schemas.openxmlformats.org/officeDocument/2006/relationships/slide" Target="slide19.xml"/><Relationship Id="rId4" Type="http://schemas.openxmlformats.org/officeDocument/2006/relationships/video" Target="../media/media3.mp4"/><Relationship Id="rId9" Type="http://schemas.openxmlformats.org/officeDocument/2006/relationships/image" Target="../media/image102.png"/><Relationship Id="rId1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113.wmf"/><Relationship Id="rId3" Type="http://schemas.microsoft.com/office/2007/relationships/media" Target="../media/media3.mp4"/><Relationship Id="rId7" Type="http://schemas.openxmlformats.org/officeDocument/2006/relationships/image" Target="../media/image107.png"/><Relationship Id="rId12" Type="http://schemas.openxmlformats.org/officeDocument/2006/relationships/image" Target="../media/image110.wmf"/><Relationship Id="rId17" Type="http://schemas.openxmlformats.org/officeDocument/2006/relationships/oleObject" Target="../embeddings/oleObject5.bin"/><Relationship Id="rId2" Type="http://schemas.openxmlformats.org/officeDocument/2006/relationships/audio" Target="../media/media2.wav"/><Relationship Id="rId16" Type="http://schemas.openxmlformats.org/officeDocument/2006/relationships/image" Target="../media/image112.wmf"/><Relationship Id="rId20" Type="http://schemas.openxmlformats.org/officeDocument/2006/relationships/image" Target="../media/image105.png"/><Relationship Id="rId1" Type="http://schemas.microsoft.com/office/2007/relationships/media" Target="../media/media2.wav"/><Relationship Id="rId6" Type="http://schemas.openxmlformats.org/officeDocument/2006/relationships/image" Target="../media/image106.png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14.xml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09.png"/><Relationship Id="rId19" Type="http://schemas.openxmlformats.org/officeDocument/2006/relationships/image" Target="../media/image92.png"/><Relationship Id="rId4" Type="http://schemas.openxmlformats.org/officeDocument/2006/relationships/video" Target="../media/media3.mp4"/><Relationship Id="rId9" Type="http://schemas.openxmlformats.org/officeDocument/2006/relationships/slide" Target="slide19.xml"/><Relationship Id="rId14" Type="http://schemas.openxmlformats.org/officeDocument/2006/relationships/image" Target="../media/image11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05.png"/><Relationship Id="rId3" Type="http://schemas.microsoft.com/office/2007/relationships/media" Target="../media/media3.mp4"/><Relationship Id="rId7" Type="http://schemas.openxmlformats.org/officeDocument/2006/relationships/image" Target="../media/image115.png"/><Relationship Id="rId12" Type="http://schemas.openxmlformats.org/officeDocument/2006/relationships/image" Target="../media/image9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4.png"/><Relationship Id="rId11" Type="http://schemas.openxmlformats.org/officeDocument/2006/relationships/image" Target="../media/image109.png"/><Relationship Id="rId5" Type="http://schemas.openxmlformats.org/officeDocument/2006/relationships/slideLayout" Target="../slideLayouts/slideLayout14.xml"/><Relationship Id="rId10" Type="http://schemas.openxmlformats.org/officeDocument/2006/relationships/slide" Target="slide19.xml"/><Relationship Id="rId4" Type="http://schemas.openxmlformats.org/officeDocument/2006/relationships/video" Target="../media/media3.mp4"/><Relationship Id="rId9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05.png"/><Relationship Id="rId3" Type="http://schemas.microsoft.com/office/2007/relationships/media" Target="../media/media3.mp4"/><Relationship Id="rId7" Type="http://schemas.openxmlformats.org/officeDocument/2006/relationships/image" Target="../media/image119.png"/><Relationship Id="rId12" Type="http://schemas.openxmlformats.org/officeDocument/2006/relationships/image" Target="../media/image9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21.png"/><Relationship Id="rId4" Type="http://schemas.openxmlformats.org/officeDocument/2006/relationships/video" Target="../media/media3.mp4"/><Relationship Id="rId9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0.png"/><Relationship Id="rId3" Type="http://schemas.openxmlformats.org/officeDocument/2006/relationships/hyperlink" Target="http://images.google.com.vn/imgres?imgurl=http://chodansinh.net/multidata/200710191604258228348.gif&amp;imgrefurl=http://chodansinh.net/index.php%3Fpage%3Dviewspdt%26scid%3D154&amp;usg=__ppA72fA3jrcIWtiDwz0yH6_G0Kc=&amp;h=150&amp;w=150&amp;sz=4&amp;hl=vi&amp;start=7&amp;tbnid=PDSPIEgkojVYBM:&amp;tbnh=96&amp;tbnw=96&amp;prev=/images%3Fq%3DBu%2Bl%25C3%25B4ng%26gbv%3D2%26hl%3Dvi%26sa%3DG" TargetMode="External"/><Relationship Id="rId7" Type="http://schemas.openxmlformats.org/officeDocument/2006/relationships/hyperlink" Target="http://images.google.com.vn/imgres?imgurl=http://www.cartuningpoint.com/wp-content/uploads/2009/07/coil-spring.jpg&amp;imgrefurl=http://www.f1vietnam.com/forum/showthread.php%3Ft%3D928%26page%3D2&amp;usg=__77LLqxet-uZF7svZLWM5Usju8rM=&amp;h=392&amp;w=392&amp;sz=61&amp;hl=vi&amp;start=12&amp;tbnid=ImZJZsWjS2nkyM:&amp;tbnh=123&amp;tbnw=123&amp;prev=/images%3Fq%3DL%25C3%25B2%2Bxo%26gbv%3D2%26hl%3Dvi" TargetMode="External"/><Relationship Id="rId12" Type="http://schemas.openxmlformats.org/officeDocument/2006/relationships/image" Target="../media/image49.jpeg"/><Relationship Id="rId2" Type="http://schemas.openxmlformats.org/officeDocument/2006/relationships/image" Target="../media/image44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jpeg"/><Relationship Id="rId11" Type="http://schemas.openxmlformats.org/officeDocument/2006/relationships/hyperlink" Target="http://images.google.com.vn/imgres?imgurl=http://img127.imageshack.us/img127/6753/frametrek19wn5.jpg&amp;imgrefurl=http://www.xedap.org/vb/showthread.php%3Ft%3D516&amp;usg=__FFv0LuLWEb-L0fPkoWosJRNz1QU=&amp;h=457&amp;w=640&amp;sz=91&amp;hl=vi&amp;start=1&amp;tbnid=xWUhph5Kjvd1fM:&amp;tbnh=98&amp;tbnw=137&amp;prev=/images%3Fq%3DKhung%2Bxe%2B%25C4%2591%25E1%25BA%25A1p%26gbv%3D2%26hl%3Dvi" TargetMode="External"/><Relationship Id="rId5" Type="http://schemas.openxmlformats.org/officeDocument/2006/relationships/hyperlink" Target="http://images.google.com.vn/imgres?imgurl=http://images3.kenh14.vn/Images/Uploaded/baophuong/2008/0809/080903/080903CL1/080903CL1dai-oc2.jpg&amp;imgrefurl=http://kenh14.vn/c44/t11/20080902114921986/dai-oc-thit-chat-cua-quy.chn&amp;usg=__u1t5ed8elI7xBLAUKXxkyn8XHKo=&amp;h=244&amp;w=250&amp;sz=10&amp;hl=vi&amp;start=1&amp;tbnid=7kmVqcD7N6KNuM:&amp;tbnh=108&amp;tbnw=111&amp;prev=/images%3Fq%3D%25C4%2590ai%2B%25E1%25BB%2591c%26gbv%3D2%26hl%3Dvi%26sa%3DG" TargetMode="External"/><Relationship Id="rId15" Type="http://schemas.openxmlformats.org/officeDocument/2006/relationships/image" Target="../media/image52.png"/><Relationship Id="rId10" Type="http://schemas.openxmlformats.org/officeDocument/2006/relationships/image" Target="../media/image48.jpeg"/><Relationship Id="rId4" Type="http://schemas.openxmlformats.org/officeDocument/2006/relationships/image" Target="../media/image45.jpeg"/><Relationship Id="rId9" Type="http://schemas.openxmlformats.org/officeDocument/2006/relationships/hyperlink" Target="http://images.google.com.vn/imgres?imgurl=http://upnhanh.sieuthinhanh.com/userimages/images/sieuthiNHANH200903157311yzljngnlzw26072.jpeg&amp;imgrefurl=http://www.meslab.org/mes/showthread.php%3Fp%3D57094&amp;usg=__e1Ry5cHyufvVsdmkZL_taWyBWsM=&amp;h=346&amp;w=475&amp;sz=18&amp;hl=vi&amp;start=9&amp;tbnid=ZdCnR233mAI2YM:&amp;tbnh=94&amp;tbnw=129&amp;prev=/images%3Fq%3DB%25C3%25A1nh%2Br%25C4%2583ng%26gbv%3D2%26hl%3Dvi" TargetMode="External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39" y="665613"/>
            <a:ext cx="10048823" cy="36710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84" y="167328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616" y="3111229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676010" y="1078618"/>
            <a:ext cx="8909926" cy="230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4800" cap="all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TM Neutra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CHÀO MỪNG THẦY CÔ GIÁO </a:t>
            </a:r>
          </a:p>
          <a:p>
            <a:pPr algn="ctr">
              <a:lnSpc>
                <a:spcPct val="150000"/>
              </a:lnSpc>
              <a:buNone/>
            </a:pPr>
            <a:r>
              <a:rPr lang="en-US" altLang="zh-CN" sz="4800" cap="all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TM Neutra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VỀ DỰ GIỜ THĂM LỚP!</a:t>
            </a:r>
            <a:endParaRPr lang="zh-CN" altLang="en-US" sz="4800" cap="all" dirty="0">
              <a:ln w="38100">
                <a:noFill/>
              </a:ln>
              <a:solidFill>
                <a:schemeClr val="bg1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UTM Neutra" panose="02040603050506020204" pitchFamily="18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2" name="圆角矩形 1"/>
          <p:cNvSpPr/>
          <p:nvPr/>
        </p:nvSpPr>
        <p:spPr>
          <a:xfrm>
            <a:off x="5798072" y="4344632"/>
            <a:ext cx="4521439" cy="9601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53" name="矩形 259"/>
          <p:cNvSpPr>
            <a:spLocks noChangeArrowheads="1"/>
          </p:cNvSpPr>
          <p:nvPr/>
        </p:nvSpPr>
        <p:spPr bwMode="auto">
          <a:xfrm>
            <a:off x="5861881" y="4452902"/>
            <a:ext cx="4471501" cy="64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Giáo viên: Mai Thanh Nga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747046" y="3606668"/>
            <a:ext cx="744732" cy="71948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7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8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oi">
            <a:extLst>
              <a:ext uri="{FF2B5EF4-FFF2-40B4-BE49-F238E27FC236}">
                <a16:creationId xmlns:a16="http://schemas.microsoft.com/office/drawing/2014/main" id="{ACD5FBEA-B3F1-477C-9D8A-BD9B2D882FEF}"/>
              </a:ext>
            </a:extLst>
          </p:cNvPr>
          <p:cNvPicPr>
            <a:picLocks noChangeAspect="1" noChangeArrowheads="1" noCro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5867400"/>
            <a:ext cx="762000" cy="838200"/>
          </a:xfrm>
          <a:noFill/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DE0FA747-38EA-4C5E-AC4C-D9F8F8D50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505201"/>
            <a:ext cx="716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VNI-Times" pitchFamily="2" charset="0"/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AF0E3615-48B1-457F-98A2-82B0905A7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752600"/>
            <a:ext cx="160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>
              <a:latin typeface="VNI-Times" pitchFamily="2" charset="0"/>
            </a:endParaRP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E11FAE7C-A7FD-4E2A-9388-E788F5DD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056" y="4486276"/>
            <a:ext cx="1058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ndrogyne" panose="02040603050506020204" pitchFamily="18" charset="0"/>
                <a:cs typeface="Times New Roman" panose="02020603050405020304" pitchFamily="18" charset="0"/>
              </a:rPr>
              <a:t>Đai ốc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26F786B5-F090-403E-B870-8AFD15FCF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8006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VNI-Times" pitchFamily="2" charset="0"/>
            </a:endParaRP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BA47FF2D-B22B-4028-8FD1-C5756AA7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590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VNI-Times" pitchFamily="2" charset="0"/>
            </a:endParaRPr>
          </a:p>
        </p:txBody>
      </p:sp>
      <p:sp>
        <p:nvSpPr>
          <p:cNvPr id="10248" name="Text Box 9">
            <a:extLst>
              <a:ext uri="{FF2B5EF4-FFF2-40B4-BE49-F238E27FC236}">
                <a16:creationId xmlns:a16="http://schemas.microsoft.com/office/drawing/2014/main" id="{F4BBA913-BE78-46F1-8386-168F913CC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648201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VNI-Times" pitchFamily="2" charset="0"/>
            </a:endParaRPr>
          </a:p>
        </p:txBody>
      </p:sp>
      <p:pic>
        <p:nvPicPr>
          <p:cNvPr id="10249" name="Picture 10" descr="200710191604258228348">
            <a:hlinkClick r:id="rId4"/>
            <a:extLst>
              <a:ext uri="{FF2B5EF4-FFF2-40B4-BE49-F238E27FC236}">
                <a16:creationId xmlns:a16="http://schemas.microsoft.com/office/drawing/2014/main" id="{F440E019-1719-44FE-A47C-9F9D49EDB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66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 descr="080903CL1dai-oc2">
            <a:hlinkClick r:id="rId6"/>
            <a:extLst>
              <a:ext uri="{FF2B5EF4-FFF2-40B4-BE49-F238E27FC236}">
                <a16:creationId xmlns:a16="http://schemas.microsoft.com/office/drawing/2014/main" id="{97D0D9A2-A9B3-4451-AE48-14C89C27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19350"/>
            <a:ext cx="2133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2" descr="coil-spring">
            <a:hlinkClick r:id="rId8"/>
            <a:extLst>
              <a:ext uri="{FF2B5EF4-FFF2-40B4-BE49-F238E27FC236}">
                <a16:creationId xmlns:a16="http://schemas.microsoft.com/office/drawing/2014/main" id="{11F2EDDA-BAA2-4C02-98D4-4FF8A1475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3" descr="sieuthiNHANH200903157311yzljngnlzw26072">
            <a:hlinkClick r:id="rId10"/>
            <a:extLst>
              <a:ext uri="{FF2B5EF4-FFF2-40B4-BE49-F238E27FC236}">
                <a16:creationId xmlns:a16="http://schemas.microsoft.com/office/drawing/2014/main" id="{EDCD3C39-6CA0-4BA7-B169-99F5C326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2667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9" name="Text Box 15">
            <a:extLst>
              <a:ext uri="{FF2B5EF4-FFF2-40B4-BE49-F238E27FC236}">
                <a16:creationId xmlns:a16="http://schemas.microsoft.com/office/drawing/2014/main" id="{9ADAE09A-C8E8-448F-8354-17312B1AE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867400"/>
            <a:ext cx="868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   </a:t>
            </a:r>
            <a:r>
              <a:rPr lang="en-US" altLang="en-US" sz="2800">
                <a:solidFill>
                  <a:srgbClr val="FF00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Em hãy quan sát hình vẽ và  cho biết phạm vi sử dụng của từng chi tiết máy.</a:t>
            </a:r>
            <a:endParaRPr lang="en-US" altLang="en-US" sz="2800" i="1">
              <a:solidFill>
                <a:srgbClr val="FF0000"/>
              </a:solidFill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80" name="Text Box 16">
            <a:extLst>
              <a:ext uri="{FF2B5EF4-FFF2-40B4-BE49-F238E27FC236}">
                <a16:creationId xmlns:a16="http://schemas.microsoft.com/office/drawing/2014/main" id="{7E2781F6-D965-47A7-8FFE-B753FCB16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800600"/>
            <a:ext cx="4191000" cy="9540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UTM Androgyne" panose="02040603050506020204" pitchFamily="18" charset="0"/>
                <a:cs typeface="Times New Roman" panose="02020603050405020304" pitchFamily="18" charset="0"/>
              </a:rPr>
              <a:t>Sử dụng cho nhiều loại máy khác nhau.</a:t>
            </a:r>
            <a:endParaRPr lang="en-US" altLang="en-US" sz="240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81" name="Text Box 17">
            <a:extLst>
              <a:ext uri="{FF2B5EF4-FFF2-40B4-BE49-F238E27FC236}">
                <a16:creationId xmlns:a16="http://schemas.microsoft.com/office/drawing/2014/main" id="{EBF8835E-ECEC-468E-9D59-EF676E8D6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876800"/>
            <a:ext cx="3505200" cy="9540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UTM Androgyne" panose="02040603050506020204" pitchFamily="18" charset="0"/>
                <a:cs typeface="Times New Roman" panose="02020603050405020304" pitchFamily="18" charset="0"/>
              </a:rPr>
              <a:t>Sử dụng cho một loại máy nhất định </a:t>
            </a:r>
          </a:p>
        </p:txBody>
      </p:sp>
      <p:sp>
        <p:nvSpPr>
          <p:cNvPr id="10256" name="Rectangle 18">
            <a:extLst>
              <a:ext uri="{FF2B5EF4-FFF2-40B4-BE49-F238E27FC236}">
                <a16:creationId xmlns:a16="http://schemas.microsoft.com/office/drawing/2014/main" id="{D0B7EC2A-B283-4FEC-A7DA-BF06E3FFB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593851"/>
            <a:ext cx="12731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ndrogyne" panose="02040603050506020204" pitchFamily="18" charset="0"/>
                <a:cs typeface="Times New Roman" panose="02020603050405020304" pitchFamily="18" charset="0"/>
              </a:rPr>
              <a:t>Bu lông</a:t>
            </a:r>
          </a:p>
        </p:txBody>
      </p:sp>
      <p:sp>
        <p:nvSpPr>
          <p:cNvPr id="10257" name="Rectangle 19">
            <a:extLst>
              <a:ext uri="{FF2B5EF4-FFF2-40B4-BE49-F238E27FC236}">
                <a16:creationId xmlns:a16="http://schemas.microsoft.com/office/drawing/2014/main" id="{C3A81893-3777-4346-956F-DB49ADC3C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2362201"/>
            <a:ext cx="16722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ndrogyne" panose="02040603050506020204" pitchFamily="18" charset="0"/>
                <a:cs typeface="Times New Roman" panose="02020603050405020304" pitchFamily="18" charset="0"/>
              </a:rPr>
              <a:t>Bánh răng</a:t>
            </a:r>
          </a:p>
        </p:txBody>
      </p:sp>
      <p:sp>
        <p:nvSpPr>
          <p:cNvPr id="10258" name="Rectangle 20">
            <a:extLst>
              <a:ext uri="{FF2B5EF4-FFF2-40B4-BE49-F238E27FC236}">
                <a16:creationId xmlns:a16="http://schemas.microsoft.com/office/drawing/2014/main" id="{0B39ACB3-6F4B-4B4E-B1B0-809F74F35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1908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259" name="Rectangle 21">
            <a:extLst>
              <a:ext uri="{FF2B5EF4-FFF2-40B4-BE49-F238E27FC236}">
                <a16:creationId xmlns:a16="http://schemas.microsoft.com/office/drawing/2014/main" id="{E5186FD0-1823-4B1D-BAC3-6F4DC4320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0" y="4410076"/>
            <a:ext cx="928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UTM Androgyne" panose="02040603050506020204" pitchFamily="18" charset="0"/>
                <a:cs typeface="Times New Roman" panose="02020603050405020304" pitchFamily="18" charset="0"/>
              </a:rPr>
              <a:t>Lò xo</a:t>
            </a:r>
          </a:p>
        </p:txBody>
      </p:sp>
      <p:sp>
        <p:nvSpPr>
          <p:cNvPr id="36889" name="Line 25">
            <a:extLst>
              <a:ext uri="{FF2B5EF4-FFF2-40B4-BE49-F238E27FC236}">
                <a16:creationId xmlns:a16="http://schemas.microsoft.com/office/drawing/2014/main" id="{07D152D5-9AD6-4B48-BA99-9D81C2526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1447800"/>
            <a:ext cx="457200" cy="3352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0" name="Line 26">
            <a:extLst>
              <a:ext uri="{FF2B5EF4-FFF2-40B4-BE49-F238E27FC236}">
                <a16:creationId xmlns:a16="http://schemas.microsoft.com/office/drawing/2014/main" id="{D0A99A39-E39D-416D-BBF6-6E93D0A2D9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1752600"/>
            <a:ext cx="5334000" cy="3048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1" name="Line 27">
            <a:extLst>
              <a:ext uri="{FF2B5EF4-FFF2-40B4-BE49-F238E27FC236}">
                <a16:creationId xmlns:a16="http://schemas.microsoft.com/office/drawing/2014/main" id="{0F0C6D42-FD51-456A-98A4-EEDA1C07AB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3962400"/>
            <a:ext cx="9906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2" name="Line 28">
            <a:extLst>
              <a:ext uri="{FF2B5EF4-FFF2-40B4-BE49-F238E27FC236}">
                <a16:creationId xmlns:a16="http://schemas.microsoft.com/office/drawing/2014/main" id="{76130DE4-546F-4E84-8886-520E0A6CB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114800"/>
            <a:ext cx="6858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4" name="Picture 39" descr="9">
            <a:extLst>
              <a:ext uri="{FF2B5EF4-FFF2-40B4-BE49-F238E27FC236}">
                <a16:creationId xmlns:a16="http://schemas.microsoft.com/office/drawing/2014/main" id="{DE0E0442-3D78-435C-9F0D-98EF1908B0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743201"/>
            <a:ext cx="22860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5" name="Text Box 42">
            <a:extLst>
              <a:ext uri="{FF2B5EF4-FFF2-40B4-BE49-F238E27FC236}">
                <a16:creationId xmlns:a16="http://schemas.microsoft.com/office/drawing/2014/main" id="{B7F6E013-481A-4093-9AE3-C643F3C4D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343401"/>
            <a:ext cx="384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UTM Androgyne" panose="02040603050506020204" pitchFamily="18" charset="0"/>
                <a:cs typeface="Times New Roman" panose="02020603050405020304" pitchFamily="18" charset="0"/>
              </a:rPr>
              <a:t>Một số phụ tùng xe đạp</a:t>
            </a:r>
          </a:p>
        </p:txBody>
      </p:sp>
      <p:pic>
        <p:nvPicPr>
          <p:cNvPr id="10266" name="Picture 23" descr="MAYMAY">
            <a:extLst>
              <a:ext uri="{FF2B5EF4-FFF2-40B4-BE49-F238E27FC236}">
                <a16:creationId xmlns:a16="http://schemas.microsoft.com/office/drawing/2014/main" id="{19B4629A-B38D-4519-8C4F-601EED15AB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lum bright="-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7" name="AutoShape 24">
            <a:extLst>
              <a:ext uri="{FF2B5EF4-FFF2-40B4-BE49-F238E27FC236}">
                <a16:creationId xmlns:a16="http://schemas.microsoft.com/office/drawing/2014/main" id="{1C0C2B69-3874-441C-B396-0A96B7380728}"/>
              </a:ext>
            </a:extLst>
          </p:cNvPr>
          <p:cNvSpPr>
            <a:spLocks noChangeArrowheads="1"/>
          </p:cNvSpPr>
          <p:nvPr/>
        </p:nvSpPr>
        <p:spPr bwMode="auto">
          <a:xfrm rot="10628255" flipV="1">
            <a:off x="4572000" y="2362201"/>
            <a:ext cx="2819400" cy="442913"/>
          </a:xfrm>
          <a:prstGeom prst="wedgeRoundRectCallout">
            <a:avLst>
              <a:gd name="adj1" fmla="val 31130"/>
              <a:gd name="adj2" fmla="val -147440"/>
              <a:gd name="adj3" fmla="val 16667"/>
            </a:avLst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ndrogyne" panose="02040603050506020204" pitchFamily="18" charset="0"/>
                <a:cs typeface="Times New Roman" panose="02020603050405020304" pitchFamily="18" charset="0"/>
              </a:rPr>
              <a:t>Kim máy khâu</a:t>
            </a:r>
          </a:p>
        </p:txBody>
      </p:sp>
      <p:sp>
        <p:nvSpPr>
          <p:cNvPr id="36901" name="Line 37">
            <a:extLst>
              <a:ext uri="{FF2B5EF4-FFF2-40B4-BE49-F238E27FC236}">
                <a16:creationId xmlns:a16="http://schemas.microsoft.com/office/drawing/2014/main" id="{A131A945-2045-4F6F-8338-5AF30F98A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752600"/>
            <a:ext cx="2133600" cy="31242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2" name="Line 38">
            <a:extLst>
              <a:ext uri="{FF2B5EF4-FFF2-40B4-BE49-F238E27FC236}">
                <a16:creationId xmlns:a16="http://schemas.microsoft.com/office/drawing/2014/main" id="{330CFF31-806D-495A-8407-D60B98B2D4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5200" y="4191000"/>
            <a:ext cx="533400" cy="685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3" name="Text Box 39">
            <a:extLst>
              <a:ext uri="{FF2B5EF4-FFF2-40B4-BE49-F238E27FC236}">
                <a16:creationId xmlns:a16="http://schemas.microsoft.com/office/drawing/2014/main" id="{103B040A-3306-45EC-98AE-735513DE3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82" y="6019801"/>
            <a:ext cx="5149756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Nhóm chi tiết có công dụng chung</a:t>
            </a:r>
          </a:p>
        </p:txBody>
      </p:sp>
      <p:sp>
        <p:nvSpPr>
          <p:cNvPr id="36904" name="Text Box 40">
            <a:extLst>
              <a:ext uri="{FF2B5EF4-FFF2-40B4-BE49-F238E27FC236}">
                <a16:creationId xmlns:a16="http://schemas.microsoft.com/office/drawing/2014/main" id="{7E7B0FEF-D6C0-484E-B2A9-5629B70B3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3" y="6019801"/>
            <a:ext cx="4926946" cy="46166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UTM Androgyne" panose="02040603050506020204" pitchFamily="18" charset="0"/>
                <a:cs typeface="Times New Roman" panose="02020603050405020304" pitchFamily="18" charset="0"/>
              </a:rPr>
              <a:t>Nhóm chi tiết có công dụng riêng</a:t>
            </a:r>
          </a:p>
        </p:txBody>
      </p:sp>
      <p:sp>
        <p:nvSpPr>
          <p:cNvPr id="36907" name="Line 43">
            <a:extLst>
              <a:ext uri="{FF2B5EF4-FFF2-40B4-BE49-F238E27FC236}">
                <a16:creationId xmlns:a16="http://schemas.microsoft.com/office/drawing/2014/main" id="{7A0F0D9D-4AAB-422C-8C3C-3C9FEFA3AF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5791200"/>
            <a:ext cx="46038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8" name="Line 44">
            <a:extLst>
              <a:ext uri="{FF2B5EF4-FFF2-40B4-BE49-F238E27FC236}">
                <a16:creationId xmlns:a16="http://schemas.microsoft.com/office/drawing/2014/main" id="{ADEFF537-3645-4EB1-B0D8-9687BD9BC8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63000" y="5791200"/>
            <a:ext cx="46038" cy="2286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6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9" grpId="0" build="allAtOnce"/>
      <p:bldP spid="36880" grpId="0" animBg="1"/>
      <p:bldP spid="36881" grpId="0" animBg="1"/>
      <p:bldP spid="36903" grpId="0" animBg="1"/>
      <p:bldP spid="369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1013761" y="577158"/>
            <a:ext cx="6026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ic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PHÂN </a:t>
            </a:r>
            <a:r>
              <a:rPr lang="en-US" altLang="zh-CN" sz="5400" b="1">
                <a:ln w="285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ic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LOẠI</a:t>
            </a:r>
            <a:endParaRPr lang="zh-CN" altLang="en-US" sz="5400" b="1" dirty="0">
              <a:ln w="28575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Micra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948615" y="-178408"/>
            <a:ext cx="1936546" cy="2438624"/>
            <a:chOff x="7118085" y="423494"/>
            <a:chExt cx="4636994" cy="5127126"/>
          </a:xfrm>
        </p:grpSpPr>
        <p:pic>
          <p:nvPicPr>
            <p:cNvPr id="13" name="Picture 5" descr="F:\未标题-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3" t="3279" r="21015" b="1397"/>
            <a:stretch>
              <a:fillRect/>
            </a:stretch>
          </p:blipFill>
          <p:spPr bwMode="auto">
            <a:xfrm rot="21292182">
              <a:off x="7118085" y="1307381"/>
              <a:ext cx="4467306" cy="4243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 descr="F:\未标题-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738" y="423494"/>
              <a:ext cx="2403341" cy="2403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图片 1" descr="http699pic.comtupian-500123148.htm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0000">
            <a:off x="10401755" y="902563"/>
            <a:ext cx="1220018" cy="1058600"/>
          </a:xfrm>
          <a:prstGeom prst="rect">
            <a:avLst/>
          </a:prstGeom>
        </p:spPr>
      </p:pic>
      <p:grpSp>
        <p:nvGrpSpPr>
          <p:cNvPr id="11" name="组合 5">
            <a:extLst>
              <a:ext uri="{FF2B5EF4-FFF2-40B4-BE49-F238E27FC236}">
                <a16:creationId xmlns:a16="http://schemas.microsoft.com/office/drawing/2014/main" id="{2021BE35-5186-4F95-87B2-92D38533028D}"/>
              </a:ext>
            </a:extLst>
          </p:cNvPr>
          <p:cNvGrpSpPr/>
          <p:nvPr/>
        </p:nvGrpSpPr>
        <p:grpSpPr>
          <a:xfrm>
            <a:off x="571854" y="2067370"/>
            <a:ext cx="9883867" cy="3403522"/>
            <a:chOff x="936346" y="2783107"/>
            <a:chExt cx="5608441" cy="2038805"/>
          </a:xfrm>
        </p:grpSpPr>
        <p:sp>
          <p:nvSpPr>
            <p:cNvPr id="16" name="矩形: 圆角 6">
              <a:extLst>
                <a:ext uri="{FF2B5EF4-FFF2-40B4-BE49-F238E27FC236}">
                  <a16:creationId xmlns:a16="http://schemas.microsoft.com/office/drawing/2014/main" id="{3DE7E025-FDC3-4D27-8012-9E80F1D4E834}"/>
                </a:ext>
              </a:extLst>
            </p:cNvPr>
            <p:cNvSpPr/>
            <p:nvPr/>
          </p:nvSpPr>
          <p:spPr>
            <a:xfrm>
              <a:off x="936346" y="2783107"/>
              <a:ext cx="5608441" cy="2038805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8" name="TextBox 2">
              <a:extLst>
                <a:ext uri="{FF2B5EF4-FFF2-40B4-BE49-F238E27FC236}">
                  <a16:creationId xmlns:a16="http://schemas.microsoft.com/office/drawing/2014/main" id="{C0A04F09-58C0-4838-95B5-CB7A84024D92}"/>
                </a:ext>
              </a:extLst>
            </p:cNvPr>
            <p:cNvSpPr txBox="1"/>
            <p:nvPr/>
          </p:nvSpPr>
          <p:spPr>
            <a:xfrm>
              <a:off x="1172091" y="3014147"/>
              <a:ext cx="5289200" cy="15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>
                  <a:solidFill>
                    <a:srgbClr val="603913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+ </a:t>
              </a:r>
              <a:r>
                <a:rPr lang="en-US" altLang="zh-CN" sz="2800">
                  <a:solidFill>
                    <a:srgbClr val="FF0000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Chi tiết có công dụng chung</a:t>
              </a:r>
              <a:r>
                <a:rPr lang="en-US" altLang="zh-CN" sz="2800">
                  <a:solidFill>
                    <a:srgbClr val="603913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: được sử dụng trong nhiều loại máy khác nhau (bu lông, đai ốc, lò xo…)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>
                  <a:solidFill>
                    <a:srgbClr val="603913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+ </a:t>
              </a:r>
              <a:r>
                <a:rPr lang="en-US" altLang="zh-CN" sz="2800">
                  <a:solidFill>
                    <a:srgbClr val="00B050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Chi tiết có công dụng riêng</a:t>
              </a:r>
              <a:r>
                <a:rPr lang="en-US" altLang="zh-CN" sz="2800">
                  <a:solidFill>
                    <a:srgbClr val="603913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: chỉ được dùng trong một loại máy nhất định (kim máy khâu, khung xe đạp…)</a:t>
              </a:r>
              <a:endParaRPr lang="zh-CN" altLang="en-US" sz="2800" dirty="0">
                <a:solidFill>
                  <a:srgbClr val="603913"/>
                </a:solidFill>
                <a:latin typeface="UTM Androgyne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0" name="图片 10">
            <a:extLst>
              <a:ext uri="{FF2B5EF4-FFF2-40B4-BE49-F238E27FC236}">
                <a16:creationId xmlns:a16="http://schemas.microsoft.com/office/drawing/2014/main" id="{21C00A0B-4709-47F8-AB6C-1C846C25A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-4844" y="3323500"/>
            <a:ext cx="882023" cy="891259"/>
          </a:xfrm>
          <a:prstGeom prst="rect">
            <a:avLst/>
          </a:prstGeom>
        </p:spPr>
      </p:pic>
      <p:pic>
        <p:nvPicPr>
          <p:cNvPr id="21" name="图片 11">
            <a:extLst>
              <a:ext uri="{FF2B5EF4-FFF2-40B4-BE49-F238E27FC236}">
                <a16:creationId xmlns:a16="http://schemas.microsoft.com/office/drawing/2014/main" id="{35930F61-2471-4478-8FEF-370654537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0433043" y="3094354"/>
            <a:ext cx="842613" cy="858583"/>
          </a:xfrm>
          <a:prstGeom prst="rect">
            <a:avLst/>
          </a:prstGeom>
        </p:spPr>
      </p:pic>
      <p:pic>
        <p:nvPicPr>
          <p:cNvPr id="22" name="图片 33">
            <a:extLst>
              <a:ext uri="{FF2B5EF4-FFF2-40B4-BE49-F238E27FC236}">
                <a16:creationId xmlns:a16="http://schemas.microsoft.com/office/drawing/2014/main" id="{D3EB97E8-A01D-49D5-A551-F7229C94C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868" y="5039883"/>
            <a:ext cx="1866900" cy="17716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0.00065 -0.00301 0.00026 -0.00625 0.00208 -0.00903 C 0.00221 -0.01019 0.00495 -0.01112 0.00586 -0.01204 C 0.0069 -0.01343 0.00729 -0.01482 0.00807 -0.01621 C 0.00729 -0.01783 0.00768 -0.01991 0.00586 -0.02107 C 0.003 -0.02385 -0.00846 -0.02408 -0.01159 -0.02408 C -0.0099 -0.02454 -0.00781 -0.02477 -0.00599 -0.02524 C 0.00221 -0.02801 -0.0013 -0.03079 0.00208 -0.02408 C -0.0026 -0.01274 0.0026 -0.02709 -0.00182 -0.01112 C -0.00469 -0.00255 -0.00039 -0.00186 -4.16667E-7 4.07407E-6 Z " pathEditMode="relative" rAng="0" ptsTypes="AAAAAAAAAAA">
                                      <p:cBhvr>
                                        <p:cTn id="3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41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0833E-6 -1.48148E-6 L 2.70833E-6 0.00023 C 0.00026 -0.00417 0.00013 -0.00856 0.00052 -0.0125 C 0.00052 -0.01412 0.00104 -0.01528 0.00117 -0.01667 C 0.00143 -0.01852 0.00143 -0.02037 0.00169 -0.02222 C 0.00143 -0.02454 0.00156 -0.02731 0.00117 -0.02917 C 0.00065 -0.03287 -0.00157 -0.0331 -0.00209 -0.03333 C -0.00183 -0.03379 -0.00143 -0.03403 -0.00104 -0.03472 C 0.00052 -0.03866 -0.00013 -0.04236 0.00052 -0.03333 C -0.00039 -0.01759 0.00052 -0.03727 -0.00026 -0.01528 C -0.00078 -0.00347 2.70833E-6 -0.00254 2.70833E-6 -1.48148E-6 Z " pathEditMode="relative" rAng="0" ptsTypes="AAAAAAAAAAA">
                                      <p:cBhvr>
                                        <p:cTn id="3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9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496258" y="648079"/>
            <a:ext cx="10408943" cy="3617410"/>
            <a:chOff x="727332" y="1163892"/>
            <a:chExt cx="7012390" cy="2209035"/>
          </a:xfrm>
        </p:grpSpPr>
        <p:grpSp>
          <p:nvGrpSpPr>
            <p:cNvPr id="17" name="组合 16"/>
            <p:cNvGrpSpPr/>
            <p:nvPr/>
          </p:nvGrpSpPr>
          <p:grpSpPr>
            <a:xfrm>
              <a:off x="727332" y="1163892"/>
              <a:ext cx="7012390" cy="2209035"/>
              <a:chOff x="727332" y="1163892"/>
              <a:chExt cx="7012390" cy="2209035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27332" y="1163892"/>
                <a:ext cx="7012390" cy="2209035"/>
                <a:chOff x="737165" y="1429363"/>
                <a:chExt cx="7012390" cy="2209035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>
                  <a:off x="1818966" y="2556509"/>
                  <a:ext cx="5930589" cy="1081889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00"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0" name="文本框 19"/>
              <p:cNvSpPr txBox="1"/>
              <p:nvPr/>
            </p:nvSpPr>
            <p:spPr>
              <a:xfrm>
                <a:off x="1508097" y="2291038"/>
                <a:ext cx="643449" cy="563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5400">
                    <a:latin typeface="UTM Windsor BT" panose="02040603050506020204" pitchFamily="18" charset="0"/>
                    <a:ea typeface="方正黑体简体" panose="03000509000000000000" pitchFamily="65" charset="-122"/>
                    <a:sym typeface="+mn-lt"/>
                  </a:rPr>
                  <a:t>II.</a:t>
                </a:r>
                <a:endParaRPr lang="zh-CN" altLang="en-US" sz="5400" dirty="0">
                  <a:latin typeface="UTM Windsor BT" panose="02040603050506020204" pitchFamily="18" charset="0"/>
                  <a:ea typeface="方正黑体简体" panose="03000509000000000000" pitchFamily="65" charset="-122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408112" y="2378060"/>
              <a:ext cx="4882014" cy="883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Chi tiết máy được lắp ghép với nhau như thế nào?</a:t>
              </a:r>
              <a:endPara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14E3491-9A7A-425B-8138-0627524D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5" y="3308777"/>
            <a:ext cx="4038595" cy="332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1" descr="Vong dai chinh">
            <a:extLst>
              <a:ext uri="{FF2B5EF4-FFF2-40B4-BE49-F238E27FC236}">
                <a16:creationId xmlns:a16="http://schemas.microsoft.com/office/drawing/2014/main" id="{F29FA740-7C68-422E-A6CA-83959C3B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29000"/>
            <a:ext cx="4014779" cy="311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 descr="knifeanat5[1]">
            <a:extLst>
              <a:ext uri="{FF2B5EF4-FFF2-40B4-BE49-F238E27FC236}">
                <a16:creationId xmlns:a16="http://schemas.microsoft.com/office/drawing/2014/main" id="{A151098F-3517-469C-880A-4BE3F8877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200670"/>
            <a:ext cx="4128342" cy="305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THUY 8">
            <a:extLst>
              <a:ext uri="{FF2B5EF4-FFF2-40B4-BE49-F238E27FC236}">
                <a16:creationId xmlns:a16="http://schemas.microsoft.com/office/drawing/2014/main" id="{61093E1F-34AE-4D93-B735-A7294437C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20" y="138118"/>
            <a:ext cx="4038595" cy="305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4" name="Line 16">
            <a:extLst>
              <a:ext uri="{FF2B5EF4-FFF2-40B4-BE49-F238E27FC236}">
                <a16:creationId xmlns:a16="http://schemas.microsoft.com/office/drawing/2014/main" id="{528E9897-893F-40E1-B32D-B464333730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33812" y="5181600"/>
            <a:ext cx="1576388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cs typeface="Arial" charset="0"/>
            </a:endParaRPr>
          </a:p>
        </p:txBody>
      </p:sp>
      <p:sp>
        <p:nvSpPr>
          <p:cNvPr id="114705" name="Line 17">
            <a:extLst>
              <a:ext uri="{FF2B5EF4-FFF2-40B4-BE49-F238E27FC236}">
                <a16:creationId xmlns:a16="http://schemas.microsoft.com/office/drawing/2014/main" id="{39393CC9-344B-42A5-AB1D-4A9C8AC14C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5600" y="5386388"/>
            <a:ext cx="914400" cy="619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53698-5A56-4698-A66F-2A2057F8D089}"/>
              </a:ext>
            </a:extLst>
          </p:cNvPr>
          <p:cNvSpPr txBox="1"/>
          <p:nvPr/>
        </p:nvSpPr>
        <p:spPr>
          <a:xfrm>
            <a:off x="5360988" y="1230313"/>
            <a:ext cx="15732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 err="1">
                <a:latin typeface="UTM Androgyne" panose="02040603050506020204" pitchFamily="18" charset="0"/>
                <a:cs typeface="Arial" charset="0"/>
              </a:rPr>
              <a:t>Mối</a:t>
            </a:r>
            <a:r>
              <a:rPr lang="en-US" sz="2400" dirty="0">
                <a:latin typeface="UTM Androgyne" panose="02040603050506020204" pitchFamily="18" charset="0"/>
                <a:cs typeface="Arial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Arial" charset="0"/>
              </a:rPr>
              <a:t>ghép</a:t>
            </a:r>
            <a:r>
              <a:rPr lang="en-US" sz="2400" dirty="0">
                <a:latin typeface="UTM Androgyne" panose="02040603050506020204" pitchFamily="18" charset="0"/>
                <a:cs typeface="Arial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Arial" charset="0"/>
              </a:rPr>
              <a:t>không</a:t>
            </a:r>
            <a:r>
              <a:rPr lang="en-US" sz="2400" dirty="0">
                <a:latin typeface="UTM Androgyne" panose="02040603050506020204" pitchFamily="18" charset="0"/>
                <a:cs typeface="Arial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Arial" charset="0"/>
              </a:rPr>
              <a:t>tháo</a:t>
            </a:r>
            <a:r>
              <a:rPr lang="en-US" sz="2400" dirty="0">
                <a:latin typeface="UTM Androgyne" panose="02040603050506020204" pitchFamily="18" charset="0"/>
                <a:cs typeface="Arial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Arial" charset="0"/>
              </a:rPr>
              <a:t>được</a:t>
            </a:r>
            <a:endParaRPr lang="en-US" sz="2400" dirty="0">
              <a:latin typeface="UTM Androgyne" panose="02040603050506020204" pitchFamily="18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F5E89-1395-4EC1-8A35-4D46A29CD8E9}"/>
              </a:ext>
            </a:extLst>
          </p:cNvPr>
          <p:cNvSpPr txBox="1"/>
          <p:nvPr/>
        </p:nvSpPr>
        <p:spPr>
          <a:xfrm>
            <a:off x="5353330" y="5181600"/>
            <a:ext cx="1576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latin typeface="UTM Androgyne" panose="02040603050506020204" pitchFamily="18" charset="0"/>
                <a:cs typeface="Arial" charset="0"/>
              </a:rPr>
              <a:t>Mối</a:t>
            </a:r>
            <a:r>
              <a:rPr lang="en-US" sz="2400" dirty="0">
                <a:latin typeface="UTM Androgyne" panose="02040603050506020204" pitchFamily="18" charset="0"/>
                <a:cs typeface="Arial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Arial" charset="0"/>
              </a:rPr>
              <a:t>ghép</a:t>
            </a:r>
            <a:r>
              <a:rPr lang="en-US" sz="2400" dirty="0">
                <a:latin typeface="UTM Androgyne" panose="02040603050506020204" pitchFamily="18" charset="0"/>
                <a:cs typeface="Arial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Arial" charset="0"/>
              </a:rPr>
              <a:t>tháo</a:t>
            </a:r>
            <a:r>
              <a:rPr lang="en-US" sz="2400" dirty="0">
                <a:latin typeface="UTM Androgyne" panose="02040603050506020204" pitchFamily="18" charset="0"/>
                <a:cs typeface="Arial" charset="0"/>
              </a:rPr>
              <a:t> </a:t>
            </a:r>
            <a:r>
              <a:rPr lang="en-US" sz="2400" dirty="0" err="1">
                <a:latin typeface="UTM Androgyne" panose="02040603050506020204" pitchFamily="18" charset="0"/>
                <a:cs typeface="Arial" charset="0"/>
              </a:rPr>
              <a:t>được</a:t>
            </a:r>
            <a:endParaRPr lang="en-US" sz="2400" dirty="0">
              <a:latin typeface="UTM Androgyne" panose="02040603050506020204" pitchFamily="18" charset="0"/>
              <a:cs typeface="Arial" charset="0"/>
            </a:endParaRPr>
          </a:p>
        </p:txBody>
      </p:sp>
      <p:sp>
        <p:nvSpPr>
          <p:cNvPr id="14348" name="Oval 3">
            <a:extLst>
              <a:ext uri="{FF2B5EF4-FFF2-40B4-BE49-F238E27FC236}">
                <a16:creationId xmlns:a16="http://schemas.microsoft.com/office/drawing/2014/main" id="{C113E800-1D1C-42C1-9179-8B2B30DD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914400" cy="5626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4349" name="Oval 4">
            <a:extLst>
              <a:ext uri="{FF2B5EF4-FFF2-40B4-BE49-F238E27FC236}">
                <a16:creationId xmlns:a16="http://schemas.microsoft.com/office/drawing/2014/main" id="{E8404685-D3AD-4D74-84E0-CEE0E8BD0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4" y="3352800"/>
            <a:ext cx="877887" cy="5626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E724A94-C688-4AF1-BEFD-C71AF6A03FB8}"/>
              </a:ext>
            </a:extLst>
          </p:cNvPr>
          <p:cNvSpPr/>
          <p:nvPr/>
        </p:nvSpPr>
        <p:spPr bwMode="auto">
          <a:xfrm>
            <a:off x="5181600" y="3070226"/>
            <a:ext cx="1881188" cy="1328023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>
                <a:latin typeface="UTM Futura Extra" panose="02040603050506020204" pitchFamily="18" charset="0"/>
                <a:cs typeface="Arial" charset="0"/>
              </a:rPr>
              <a:t>MỐI GHÉP CỐ ĐỊNH</a:t>
            </a:r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233E6FA-5C02-4C4F-848B-9F2652AE13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22988" y="2244725"/>
            <a:ext cx="0" cy="8255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92B41585-2181-4B73-9F93-25923F82A84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4267200"/>
            <a:ext cx="0" cy="914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cs typeface="Arial" charset="0"/>
            </a:endParaRPr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3C221CF1-0060-46FD-B7C7-A0CDA11B8D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9400" y="1230313"/>
            <a:ext cx="2393576" cy="7508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cs typeface="Arial" charset="0"/>
            </a:endParaRPr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68C80E1C-4C5A-4C00-BF94-1F7C4514E3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77670" y="1447800"/>
            <a:ext cx="2303929" cy="5334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cs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4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4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KhopDongMove">
            <a:extLst>
              <a:ext uri="{FF2B5EF4-FFF2-40B4-BE49-F238E27FC236}">
                <a16:creationId xmlns:a16="http://schemas.microsoft.com/office/drawing/2014/main" id="{54F47E84-3978-44B8-A7F2-9E785CAA5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" y="170330"/>
            <a:ext cx="2720085" cy="365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OBi_Ghep_Move">
            <a:extLst>
              <a:ext uri="{FF2B5EF4-FFF2-40B4-BE49-F238E27FC236}">
                <a16:creationId xmlns:a16="http://schemas.microsoft.com/office/drawing/2014/main" id="{1CE670A0-F9EB-4C63-9FCD-5E8C62806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086" y="3657601"/>
            <a:ext cx="3740173" cy="2990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KhopTruotMove">
            <a:extLst>
              <a:ext uri="{FF2B5EF4-FFF2-40B4-BE49-F238E27FC236}">
                <a16:creationId xmlns:a16="http://schemas.microsoft.com/office/drawing/2014/main" id="{07B38C44-1FDE-4E4D-A1FA-757650C5C1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93" y="170330"/>
            <a:ext cx="3329687" cy="27801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BanLe_Move">
            <a:extLst>
              <a:ext uri="{FF2B5EF4-FFF2-40B4-BE49-F238E27FC236}">
                <a16:creationId xmlns:a16="http://schemas.microsoft.com/office/drawing/2014/main" id="{C34FFD7A-309F-4623-907E-FEA70742B3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53" y="4056530"/>
            <a:ext cx="3505200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9" descr="thanh rang 3">
            <a:extLst>
              <a:ext uri="{FF2B5EF4-FFF2-40B4-BE49-F238E27FC236}">
                <a16:creationId xmlns:a16="http://schemas.microsoft.com/office/drawing/2014/main" id="{8DC2C524-CF4D-49F7-B38B-96B36C3844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0166"/>
            <a:ext cx="3329687" cy="2830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98D3E6-03DA-42A3-897A-260C052D5C5C}"/>
              </a:ext>
            </a:extLst>
          </p:cNvPr>
          <p:cNvSpPr txBox="1"/>
          <p:nvPr/>
        </p:nvSpPr>
        <p:spPr>
          <a:xfrm>
            <a:off x="3567952" y="2989549"/>
            <a:ext cx="39624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dirty="0">
                <a:solidFill>
                  <a:srgbClr val="7030A0"/>
                </a:solidFill>
                <a:latin typeface="UTM Kabel KT" panose="02040603050506020204" pitchFamily="18" charset="0"/>
                <a:cs typeface="Arial" charset="0"/>
              </a:rPr>
              <a:t>MỐI GHÉP ĐỘNG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145383" y="746534"/>
            <a:ext cx="9930736" cy="2661162"/>
            <a:chOff x="1001661" y="2898445"/>
            <a:chExt cx="5231989" cy="3080813"/>
          </a:xfrm>
        </p:grpSpPr>
        <p:sp>
          <p:nvSpPr>
            <p:cNvPr id="14" name="矩形: 圆角 13"/>
            <p:cNvSpPr/>
            <p:nvPr/>
          </p:nvSpPr>
          <p:spPr>
            <a:xfrm>
              <a:off x="1001661" y="2898445"/>
              <a:ext cx="5231989" cy="3080813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5" name="TextBox 2"/>
            <p:cNvSpPr txBox="1"/>
            <p:nvPr/>
          </p:nvSpPr>
          <p:spPr>
            <a:xfrm>
              <a:off x="1203140" y="3035673"/>
              <a:ext cx="5030509" cy="2575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>
                  <a:solidFill>
                    <a:srgbClr val="FF0000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Mối ghép cố định</a:t>
              </a:r>
              <a:r>
                <a:rPr lang="en-US" altLang="zh-CN" sz="2400">
                  <a:solidFill>
                    <a:srgbClr val="603913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: các chi tiết được ghép không có chuyển động tương đối với nhau: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400">
                  <a:solidFill>
                    <a:srgbClr val="603913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+ </a:t>
              </a:r>
              <a:r>
                <a:rPr lang="en-US" altLang="zh-CN" sz="2400">
                  <a:solidFill>
                    <a:srgbClr val="00B050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Mối ghép tháo được: </a:t>
              </a:r>
              <a:r>
                <a:rPr lang="en-US" altLang="zh-CN" sz="2400"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mối ghép bằng vít, ren, then chốt…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400">
                  <a:solidFill>
                    <a:srgbClr val="603913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+ </a:t>
              </a:r>
              <a:r>
                <a:rPr lang="en-US" altLang="zh-CN" sz="2400">
                  <a:solidFill>
                    <a:srgbClr val="7030A0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Mối ghép không tháo được: </a:t>
              </a:r>
              <a:r>
                <a:rPr lang="en-US" altLang="zh-CN" sz="2400"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mối ghép bằng đinh tán, bằng hàn…</a:t>
              </a:r>
              <a:endParaRPr lang="zh-CN" altLang="en-US" sz="2400" dirty="0">
                <a:latin typeface="UTM Androgyne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355568" y="3825968"/>
            <a:ext cx="7704349" cy="1973800"/>
            <a:chOff x="1001661" y="2898445"/>
            <a:chExt cx="5278772" cy="1481687"/>
          </a:xfrm>
        </p:grpSpPr>
        <p:sp>
          <p:nvSpPr>
            <p:cNvPr id="17" name="矩形: 圆角 16"/>
            <p:cNvSpPr/>
            <p:nvPr/>
          </p:nvSpPr>
          <p:spPr>
            <a:xfrm>
              <a:off x="1001661" y="2898445"/>
              <a:ext cx="5278772" cy="1481687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8" name="TextBox 2"/>
            <p:cNvSpPr txBox="1"/>
            <p:nvPr/>
          </p:nvSpPr>
          <p:spPr>
            <a:xfrm>
              <a:off x="1274971" y="3031671"/>
              <a:ext cx="5005462" cy="125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>
                  <a:solidFill>
                    <a:srgbClr val="FF0000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Mối ghép động</a:t>
              </a:r>
              <a:r>
                <a:rPr lang="en-US" altLang="zh-CN" sz="2400">
                  <a:solidFill>
                    <a:srgbClr val="603913"/>
                  </a:solidFill>
                  <a:latin typeface="UTM Androgyne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: các chi tiết được ghép có thể xoay, trượt, lăn và ăn khớp với nhau: mối ghép bản lề, trục vít…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0" y="875009"/>
            <a:ext cx="1546121" cy="1553496"/>
            <a:chOff x="5601542" y="2483063"/>
            <a:chExt cx="1546121" cy="155349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601542" y="2483063"/>
              <a:ext cx="1546121" cy="1553496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952586" y="3016371"/>
              <a:ext cx="7212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UTM Neutra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01</a:t>
              </a:r>
              <a:endParaRPr lang="zh-CN" altLang="en-US" sz="3200" dirty="0">
                <a:latin typeface="UTM Neut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03991" y="3749983"/>
            <a:ext cx="1546121" cy="1553496"/>
            <a:chOff x="5556271" y="4240099"/>
            <a:chExt cx="1546121" cy="155349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556271" y="4240099"/>
              <a:ext cx="1546121" cy="1553496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893742" y="4799418"/>
              <a:ext cx="8711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UTM Neutra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02</a:t>
              </a:r>
              <a:endParaRPr lang="zh-CN" altLang="en-US" sz="3200" dirty="0">
                <a:latin typeface="UTM Neut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917" y="4196838"/>
            <a:ext cx="3017278" cy="266116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340">
            <a:off x="10329407" y="4625200"/>
            <a:ext cx="1595495" cy="178210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232">
            <a:off x="9694632" y="5185650"/>
            <a:ext cx="983693" cy="10883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31368" y="5729821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4468206"/>
            <a:ext cx="1790496" cy="219460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479" y="953713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" y="324142"/>
            <a:ext cx="1156134" cy="1395335"/>
          </a:xfrm>
          <a:prstGeom prst="rect">
            <a:avLst/>
          </a:prstGeom>
        </p:spPr>
      </p:pic>
      <p:pic>
        <p:nvPicPr>
          <p:cNvPr id="48" name="Picture 2" descr="Cover">
            <a:extLst>
              <a:ext uri="{FF2B5EF4-FFF2-40B4-BE49-F238E27FC236}">
                <a16:creationId xmlns:a16="http://schemas.microsoft.com/office/drawing/2014/main" id="{DC7E27D0-55E6-4350-9102-4DBEACA14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47" y="4996787"/>
            <a:ext cx="22860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over">
            <a:extLst>
              <a:ext uri="{FF2B5EF4-FFF2-40B4-BE49-F238E27FC236}">
                <a16:creationId xmlns:a16="http://schemas.microsoft.com/office/drawing/2014/main" id="{207B8DC1-8BA1-4F85-BF37-8D67AE4E8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60" y="3890524"/>
            <a:ext cx="2708347" cy="118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 descr="Cover">
            <a:extLst>
              <a:ext uri="{FF2B5EF4-FFF2-40B4-BE49-F238E27FC236}">
                <a16:creationId xmlns:a16="http://schemas.microsoft.com/office/drawing/2014/main" id="{48828156-EE48-469E-9D16-1F1164C1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60" y="2876901"/>
            <a:ext cx="2142142" cy="126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 descr="Cover">
            <a:extLst>
              <a:ext uri="{FF2B5EF4-FFF2-40B4-BE49-F238E27FC236}">
                <a16:creationId xmlns:a16="http://schemas.microsoft.com/office/drawing/2014/main" id="{BA7B1812-0958-428F-AF9E-BBE81FA31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435" y="3714087"/>
            <a:ext cx="2005012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 descr="Cover">
            <a:extLst>
              <a:ext uri="{FF2B5EF4-FFF2-40B4-BE49-F238E27FC236}">
                <a16:creationId xmlns:a16="http://schemas.microsoft.com/office/drawing/2014/main" id="{020315F3-875B-4FDB-B954-4DB151942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47" y="3218787"/>
            <a:ext cx="547211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Cover">
            <a:extLst>
              <a:ext uri="{FF2B5EF4-FFF2-40B4-BE49-F238E27FC236}">
                <a16:creationId xmlns:a16="http://schemas.microsoft.com/office/drawing/2014/main" id="{DE0AAA19-BC16-41BD-B47A-B68385F26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590" y="1566892"/>
            <a:ext cx="3059112" cy="181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8" descr="Cover">
            <a:extLst>
              <a:ext uri="{FF2B5EF4-FFF2-40B4-BE49-F238E27FC236}">
                <a16:creationId xmlns:a16="http://schemas.microsoft.com/office/drawing/2014/main" id="{2B8CEA86-2389-4273-B6EB-4DDF4810B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573" y="33376"/>
            <a:ext cx="3113087" cy="172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9" descr="Cover">
            <a:extLst>
              <a:ext uri="{FF2B5EF4-FFF2-40B4-BE49-F238E27FC236}">
                <a16:creationId xmlns:a16="http://schemas.microsoft.com/office/drawing/2014/main" id="{5AF2DD4A-A04E-4E0B-9E80-629217FD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260" y="897862"/>
            <a:ext cx="2036762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Cover">
            <a:extLst>
              <a:ext uri="{FF2B5EF4-FFF2-40B4-BE49-F238E27FC236}">
                <a16:creationId xmlns:a16="http://schemas.microsoft.com/office/drawing/2014/main" id="{EFA956BF-6D89-489D-BFA7-B9E1B2E7F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85" y="-132425"/>
            <a:ext cx="186848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1" descr="Cover">
            <a:extLst>
              <a:ext uri="{FF2B5EF4-FFF2-40B4-BE49-F238E27FC236}">
                <a16:creationId xmlns:a16="http://schemas.microsoft.com/office/drawing/2014/main" id="{E6125961-83A3-4351-BFC5-8B9ED9BF0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47" y="475587"/>
            <a:ext cx="41910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Oval 13">
            <a:extLst>
              <a:ext uri="{FF2B5EF4-FFF2-40B4-BE49-F238E27FC236}">
                <a16:creationId xmlns:a16="http://schemas.microsoft.com/office/drawing/2014/main" id="{F7BAD9D7-C8CD-47A5-A30D-EB7645E96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64" y="2319825"/>
            <a:ext cx="2804682" cy="1428214"/>
          </a:xfrm>
          <a:prstGeom prst="ellipse">
            <a:avLst/>
          </a:prstGeom>
          <a:solidFill>
            <a:srgbClr val="C0000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+mn-lt"/>
                <a:cs typeface="Arial" charset="0"/>
              </a:rPr>
              <a:t> </a:t>
            </a:r>
            <a:r>
              <a:rPr lang="en-US" sz="2000">
                <a:solidFill>
                  <a:srgbClr val="FFFF00"/>
                </a:solidFill>
                <a:latin typeface="UTM Neutra" panose="02040603050506020204" pitchFamily="18" charset="0"/>
                <a:cs typeface="Times New Roman" pitchFamily="18" charset="0"/>
              </a:rPr>
              <a:t>KHÁI NiỆM VỀ CHI TiẾT MÁY VÀ LẮP GHÉP</a:t>
            </a:r>
            <a:endParaRPr lang="en-US">
              <a:solidFill>
                <a:srgbClr val="FFFF00"/>
              </a:solidFill>
              <a:latin typeface="UTM Neutra" panose="0204060305050602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0" y="-158729"/>
            <a:ext cx="9545145" cy="68953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15390" y="2738505"/>
            <a:ext cx="7917796" cy="2487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2800">
                <a:solidFill>
                  <a:srgbClr val="603913"/>
                </a:solidFill>
                <a:latin typeface="UTM Androgyne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Đọc phần: “Có thể em chưa biết” SGK.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2800">
                <a:solidFill>
                  <a:srgbClr val="603913"/>
                </a:solidFill>
                <a:latin typeface="UTM Androgyne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Học bài, trả lời câu hỏi cuối bài.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2800">
                <a:solidFill>
                  <a:srgbClr val="603913"/>
                </a:solidFill>
                <a:latin typeface="UTM Androgyne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Xem trược Bài 25 SGK và sưu tầm mỗi học sinh Ví dụ về một mối ghép cố định.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10460" y="1917504"/>
            <a:ext cx="743328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4400">
                <a:solidFill>
                  <a:srgbClr val="F15A4C"/>
                </a:solidFill>
                <a:latin typeface="UTM Bell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HƯỚNG DẪN VỀ NHÀ</a:t>
            </a:r>
            <a:endParaRPr lang="zh-CN" altLang="en-US" sz="4400" dirty="0">
              <a:solidFill>
                <a:srgbClr val="F15A4C"/>
              </a:solidFill>
              <a:latin typeface="UTM Bell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47" y="3288951"/>
            <a:ext cx="3702253" cy="3702253"/>
          </a:xfrm>
          <a:prstGeom prst="rect">
            <a:avLst/>
          </a:prstGeom>
        </p:spPr>
      </p:pic>
      <p:pic>
        <p:nvPicPr>
          <p:cNvPr id="13" name="图片 12" descr="图片包含 室内, 墙壁, 绿色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13" y="5488671"/>
            <a:ext cx="2466174" cy="98578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96871" y="824637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45" y="1984972"/>
            <a:ext cx="10783189" cy="3238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7" y="4217617"/>
            <a:ext cx="2625629" cy="2625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82" y="-87310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377814" y="406218"/>
            <a:ext cx="4280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B365228-4EAA-4948-9367-70FCAF7B4B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52" y="0"/>
            <a:ext cx="3731337" cy="3731337"/>
          </a:xfrm>
          <a:prstGeom prst="rect">
            <a:avLst/>
          </a:prstGeom>
        </p:spPr>
      </p:pic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23F799-DCFB-41D2-9A94-6997AFCCF5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23" y="4217617"/>
            <a:ext cx="2625628" cy="2625628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  <a:extLst>
              <a:ext uri="{FF2B5EF4-FFF2-40B4-BE49-F238E27FC236}">
                <a16:creationId xmlns:a16="http://schemas.microsoft.com/office/drawing/2014/main" id="{C32D268D-BF29-424F-8EBB-9709A7E0B6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68" y="4568228"/>
            <a:ext cx="2037991" cy="2060635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8A0EFE8F-1E43-4C4A-8E5F-EA8CBC0D2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9839" y="446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9972">
            <a:off x="7506855" y="2666602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758427" y="-63140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44" y="2145409"/>
            <a:ext cx="845398" cy="1714486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44" y="2145409"/>
            <a:ext cx="845398" cy="17144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7015406" y="2603215"/>
            <a:ext cx="2688618" cy="13086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0467" flipV="1">
            <a:off x="7911424" y="2747675"/>
            <a:ext cx="4919720" cy="26935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501828" y="1049277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5136789" y="2465932"/>
            <a:ext cx="2688618" cy="114893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97" y="2893302"/>
            <a:ext cx="839135" cy="1653591"/>
          </a:xfrm>
          <a:prstGeom prst="rect">
            <a:avLst/>
          </a:prstGeom>
        </p:spPr>
      </p:pic>
      <p:pic>
        <p:nvPicPr>
          <p:cNvPr id="66" name="Picture 65">
            <a:hlinkClick r:id="rId7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97" y="2893302"/>
            <a:ext cx="839135" cy="165359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37" y="2892969"/>
            <a:ext cx="827723" cy="1598935"/>
          </a:xfrm>
          <a:prstGeom prst="rect">
            <a:avLst/>
          </a:prstGeom>
        </p:spPr>
      </p:pic>
      <p:pic>
        <p:nvPicPr>
          <p:cNvPr id="72" name="Picture 71">
            <a:hlinkClick r:id="rId9" action="ppaction://hlinksldjump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37" y="2897666"/>
            <a:ext cx="827723" cy="159893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63561" y="2840077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14050" y="140188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673032" y="3884751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648606" y="316203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816038" y="353967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183749" y="81872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39537" y="5116775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014800" y="3866298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4" name="Picture 43">
            <a:hlinkClick r:id="rId12" action="ppaction://hlinksldjump"/>
            <a:extLst>
              <a:ext uri="{FF2B5EF4-FFF2-40B4-BE49-F238E27FC236}">
                <a16:creationId xmlns:a16="http://schemas.microsoft.com/office/drawing/2014/main" id="{DC3FABCC-4304-4C18-A6D7-D83AD85C06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816" y="4528317"/>
            <a:ext cx="2037991" cy="20606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0538B2-597C-45AC-AF86-F9103C6E0C37}"/>
              </a:ext>
            </a:extLst>
          </p:cNvPr>
          <p:cNvGrpSpPr/>
          <p:nvPr/>
        </p:nvGrpSpPr>
        <p:grpSpPr>
          <a:xfrm>
            <a:off x="1672287" y="2628306"/>
            <a:ext cx="679983" cy="646331"/>
            <a:chOff x="3195788" y="287433"/>
            <a:chExt cx="679983" cy="646331"/>
          </a:xfrm>
        </p:grpSpPr>
        <p:pic>
          <p:nvPicPr>
            <p:cNvPr id="48" name="图片 10" descr="1">
              <a:extLst>
                <a:ext uri="{FF2B5EF4-FFF2-40B4-BE49-F238E27FC236}">
                  <a16:creationId xmlns:a16="http://schemas.microsoft.com/office/drawing/2014/main" id="{996D8D40-2758-499D-BFDD-A6BD7B24B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788" y="298647"/>
              <a:ext cx="679983" cy="571746"/>
            </a:xfrm>
            <a:prstGeom prst="rect">
              <a:avLst/>
            </a:prstGeom>
          </p:spPr>
        </p:pic>
        <p:sp>
          <p:nvSpPr>
            <p:cNvPr id="49" name="文本框 11">
              <a:extLst>
                <a:ext uri="{FF2B5EF4-FFF2-40B4-BE49-F238E27FC236}">
                  <a16:creationId xmlns:a16="http://schemas.microsoft.com/office/drawing/2014/main" id="{B5EF3265-4D8C-4AB9-A3BF-7FAA85255A41}"/>
                </a:ext>
              </a:extLst>
            </p:cNvPr>
            <p:cNvSpPr txBox="1"/>
            <p:nvPr/>
          </p:nvSpPr>
          <p:spPr>
            <a:xfrm>
              <a:off x="3344216" y="287433"/>
              <a:ext cx="472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rabia" panose="020B7200000000000000" pitchFamily="34" charset="0"/>
                  <a:ea typeface="Montserrat" panose="00000500000000000000" charset="0"/>
                  <a:cs typeface="Montserrat" panose="00000500000000000000" charset="0"/>
                </a:rPr>
                <a:t>1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.VnArabia" panose="020B7200000000000000" pitchFamily="34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AFF1FE-62EF-40F2-96DD-C57FE97C6021}"/>
              </a:ext>
            </a:extLst>
          </p:cNvPr>
          <p:cNvGrpSpPr/>
          <p:nvPr/>
        </p:nvGrpSpPr>
        <p:grpSpPr>
          <a:xfrm>
            <a:off x="3439933" y="1836324"/>
            <a:ext cx="679983" cy="646331"/>
            <a:chOff x="3195788" y="287433"/>
            <a:chExt cx="679983" cy="646331"/>
          </a:xfrm>
        </p:grpSpPr>
        <p:pic>
          <p:nvPicPr>
            <p:cNvPr id="51" name="图片 10" descr="1">
              <a:extLst>
                <a:ext uri="{FF2B5EF4-FFF2-40B4-BE49-F238E27FC236}">
                  <a16:creationId xmlns:a16="http://schemas.microsoft.com/office/drawing/2014/main" id="{42D23CCC-1470-451C-9639-F049D3F99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788" y="298647"/>
              <a:ext cx="679983" cy="571746"/>
            </a:xfrm>
            <a:prstGeom prst="rect">
              <a:avLst/>
            </a:prstGeom>
          </p:spPr>
        </p:pic>
        <p:sp>
          <p:nvSpPr>
            <p:cNvPr id="52" name="文本框 11">
              <a:extLst>
                <a:ext uri="{FF2B5EF4-FFF2-40B4-BE49-F238E27FC236}">
                  <a16:creationId xmlns:a16="http://schemas.microsoft.com/office/drawing/2014/main" id="{F05C0AAD-BD88-4CC2-BCDC-162E9DF33D7D}"/>
                </a:ext>
              </a:extLst>
            </p:cNvPr>
            <p:cNvSpPr txBox="1"/>
            <p:nvPr/>
          </p:nvSpPr>
          <p:spPr>
            <a:xfrm>
              <a:off x="3344216" y="287433"/>
              <a:ext cx="472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rabia" panose="020B7200000000000000" pitchFamily="34" charset="0"/>
                  <a:ea typeface="Montserrat" panose="00000500000000000000" charset="0"/>
                  <a:cs typeface="Montserrat" panose="00000500000000000000" charset="0"/>
                </a:rPr>
                <a:t>2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.VnArabia" panose="020B7200000000000000" pitchFamily="34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864F56B-69D3-473F-BF7A-CC679B94D607}"/>
              </a:ext>
            </a:extLst>
          </p:cNvPr>
          <p:cNvGrpSpPr/>
          <p:nvPr/>
        </p:nvGrpSpPr>
        <p:grpSpPr>
          <a:xfrm>
            <a:off x="9473415" y="2457440"/>
            <a:ext cx="679983" cy="646331"/>
            <a:chOff x="3195788" y="287433"/>
            <a:chExt cx="679983" cy="646331"/>
          </a:xfrm>
        </p:grpSpPr>
        <p:pic>
          <p:nvPicPr>
            <p:cNvPr id="62" name="图片 10" descr="1">
              <a:extLst>
                <a:ext uri="{FF2B5EF4-FFF2-40B4-BE49-F238E27FC236}">
                  <a16:creationId xmlns:a16="http://schemas.microsoft.com/office/drawing/2014/main" id="{5E0F15C4-4DC9-498F-805C-26623D0B2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788" y="298647"/>
              <a:ext cx="679983" cy="571746"/>
            </a:xfrm>
            <a:prstGeom prst="rect">
              <a:avLst/>
            </a:prstGeom>
          </p:spPr>
        </p:pic>
        <p:sp>
          <p:nvSpPr>
            <p:cNvPr id="67" name="文本框 11">
              <a:extLst>
                <a:ext uri="{FF2B5EF4-FFF2-40B4-BE49-F238E27FC236}">
                  <a16:creationId xmlns:a16="http://schemas.microsoft.com/office/drawing/2014/main" id="{942153C2-C248-4831-A368-C7B96A257F7D}"/>
                </a:ext>
              </a:extLst>
            </p:cNvPr>
            <p:cNvSpPr txBox="1"/>
            <p:nvPr/>
          </p:nvSpPr>
          <p:spPr>
            <a:xfrm>
              <a:off x="3344216" y="287433"/>
              <a:ext cx="472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rabia" panose="020B7200000000000000" pitchFamily="34" charset="0"/>
                  <a:ea typeface="Montserrat" panose="00000500000000000000" charset="0"/>
                  <a:cs typeface="Montserrat" panose="00000500000000000000" charset="0"/>
                </a:rPr>
                <a:t>4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.VnArabia" panose="020B7200000000000000" pitchFamily="34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31" y="2035726"/>
            <a:ext cx="840197" cy="1714485"/>
          </a:xfrm>
          <a:prstGeom prst="rect">
            <a:avLst/>
          </a:prstGeom>
        </p:spPr>
      </p:pic>
      <p:pic>
        <p:nvPicPr>
          <p:cNvPr id="59" name="Picture 58">
            <a:hlinkClick r:id="rId17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559" y="2035726"/>
            <a:ext cx="840197" cy="171448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74BA07BE-62A3-4F0B-A6E3-510DB088D41E}"/>
              </a:ext>
            </a:extLst>
          </p:cNvPr>
          <p:cNvGrpSpPr/>
          <p:nvPr/>
        </p:nvGrpSpPr>
        <p:grpSpPr>
          <a:xfrm>
            <a:off x="7746899" y="1602049"/>
            <a:ext cx="679983" cy="646331"/>
            <a:chOff x="3195788" y="287433"/>
            <a:chExt cx="679983" cy="646331"/>
          </a:xfrm>
        </p:grpSpPr>
        <p:pic>
          <p:nvPicPr>
            <p:cNvPr id="55" name="图片 10" descr="1">
              <a:extLst>
                <a:ext uri="{FF2B5EF4-FFF2-40B4-BE49-F238E27FC236}">
                  <a16:creationId xmlns:a16="http://schemas.microsoft.com/office/drawing/2014/main" id="{5429CE37-C938-4E6B-B59C-6EF9370F4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788" y="298647"/>
              <a:ext cx="679983" cy="571746"/>
            </a:xfrm>
            <a:prstGeom prst="rect">
              <a:avLst/>
            </a:prstGeom>
          </p:spPr>
        </p:pic>
        <p:sp>
          <p:nvSpPr>
            <p:cNvPr id="56" name="文本框 11">
              <a:extLst>
                <a:ext uri="{FF2B5EF4-FFF2-40B4-BE49-F238E27FC236}">
                  <a16:creationId xmlns:a16="http://schemas.microsoft.com/office/drawing/2014/main" id="{85E46F0F-B8A8-4572-9CD6-04DD52FCABA7}"/>
                </a:ext>
              </a:extLst>
            </p:cNvPr>
            <p:cNvSpPr txBox="1"/>
            <p:nvPr/>
          </p:nvSpPr>
          <p:spPr>
            <a:xfrm>
              <a:off x="3344216" y="287433"/>
              <a:ext cx="472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rabia" panose="020B7200000000000000" pitchFamily="34" charset="0"/>
                  <a:ea typeface="Montserrat" panose="00000500000000000000" charset="0"/>
                  <a:cs typeface="Montserrat" panose="00000500000000000000" charset="0"/>
                </a:rPr>
                <a:t>3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.VnArabia" panose="020B7200000000000000" pitchFamily="34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00625 0.8407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420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00326 0.8189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094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00312 0.6497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2477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013 0.77129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38565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85" y="1003464"/>
            <a:ext cx="9376539" cy="434630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73985" y="1627167"/>
            <a:ext cx="6424516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5400">
                <a:solidFill>
                  <a:srgbClr val="F15A4C"/>
                </a:solidFill>
                <a:latin typeface="UTM Futura Ext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KIỂM</a:t>
            </a:r>
            <a:r>
              <a:rPr lang="zh-CN" altLang="en-US" sz="5400">
                <a:solidFill>
                  <a:srgbClr val="92D050"/>
                </a:solidFill>
                <a:latin typeface="UTM Futura Ext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5400">
                <a:solidFill>
                  <a:srgbClr val="92D050"/>
                </a:solidFill>
                <a:latin typeface="UTM Futura Ext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TRA</a:t>
            </a:r>
            <a:r>
              <a:rPr lang="zh-CN" altLang="en-US" sz="5400">
                <a:solidFill>
                  <a:srgbClr val="00B0F0"/>
                </a:solidFill>
                <a:latin typeface="UTM Futura Ext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5400">
                <a:solidFill>
                  <a:srgbClr val="00B0F0"/>
                </a:solidFill>
                <a:latin typeface="UTM Futura Ext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BÀI </a:t>
            </a:r>
            <a:r>
              <a:rPr lang="en-US" altLang="zh-CN" sz="5400">
                <a:solidFill>
                  <a:srgbClr val="FFC000"/>
                </a:solidFill>
                <a:latin typeface="UTM Futura Ext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CŨ</a:t>
            </a:r>
            <a:endParaRPr lang="zh-CN" altLang="en-US" sz="5400" dirty="0">
              <a:solidFill>
                <a:srgbClr val="FFC000"/>
              </a:solidFill>
              <a:latin typeface="UTM Futura Extra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03331" y="2809587"/>
            <a:ext cx="8162720" cy="1568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Có mấy loại dụng cụ cơ khí?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Hãy kể tên các dụng cụ gia công cơ khí.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5" y="4025274"/>
            <a:ext cx="3246647" cy="3246647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78" y="-47296"/>
            <a:ext cx="2541307" cy="28489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79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79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244813" y="332475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741881" y="2760086"/>
            <a:ext cx="1553416" cy="1579779"/>
            <a:chOff x="-102818" y="2508873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818" y="2508873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575674" y="3246264"/>
              <a:ext cx="628468" cy="771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741882" y="4569747"/>
            <a:ext cx="1553416" cy="1674045"/>
            <a:chOff x="-2383962" y="4117427"/>
            <a:chExt cx="1527827" cy="154480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3962" y="4117427"/>
              <a:ext cx="1527827" cy="154480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-1834438" y="4752433"/>
              <a:ext cx="451223" cy="539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595150" y="2789238"/>
            <a:ext cx="1618408" cy="1528359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73810" y="4266046"/>
              <a:ext cx="593293" cy="771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659610" y="4569747"/>
            <a:ext cx="1489488" cy="1674045"/>
            <a:chOff x="2679649" y="3473594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49" y="3473594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3339953" y="4295548"/>
              <a:ext cx="644644" cy="70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12197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522775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FF00"/>
                  </a:solidFill>
                  <a:latin typeface="UTM Androgyne" panose="02040603050506020204" pitchFamily="18" charset="0"/>
                  <a:cs typeface="Times New Roman" pitchFamily="18" charset="0"/>
                </a:rPr>
                <a:t>Câu 2: Trong các chi tiết sau, chi tiết nào có công dụng riêng?</a:t>
              </a:r>
              <a:endParaRPr lang="en-US" sz="3600" b="1" dirty="0">
                <a:solidFill>
                  <a:srgbClr val="FFFF00"/>
                </a:solidFill>
                <a:latin typeface="UTM Androgyne" panose="02040603050506020204" pitchFamily="18" charset="0"/>
                <a:cs typeface="Times New Roman" pitchFamily="18" charset="0"/>
              </a:endParaRPr>
            </a:p>
          </p:txBody>
        </p:sp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1" y="515299"/>
            <a:ext cx="2174720" cy="217472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2A579B0-8384-42AD-8452-09EA73B42A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8000" y="2590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198720" progId="Equation.DSMT4">
                  <p:embed/>
                </p:oleObj>
              </mc:Choice>
              <mc:Fallback>
                <p:oleObj name="Equation" r:id="rId12" imgW="914400" imgH="198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2A579B0-8384-42AD-8452-09EA73B42A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18000" y="2590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vỗ tay">
            <a:hlinkClick r:id="" action="ppaction://media"/>
            <a:extLst>
              <a:ext uri="{FF2B5EF4-FFF2-40B4-BE49-F238E27FC236}">
                <a16:creationId xmlns:a16="http://schemas.microsoft.com/office/drawing/2014/main" id="{BAF68A6A-BE35-4954-9E1F-323F4D24E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99895" y="732197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20EF01-83FB-407A-A46E-45EAC5A7B04D}"/>
              </a:ext>
            </a:extLst>
          </p:cNvPr>
          <p:cNvSpPr txBox="1"/>
          <p:nvPr/>
        </p:nvSpPr>
        <p:spPr>
          <a:xfrm>
            <a:off x="8246730" y="5220999"/>
            <a:ext cx="111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UTM Androgyne" panose="02040603050506020204" pitchFamily="18" charset="0"/>
                <a:cs typeface="Times New Roman" panose="02020603050405020304" pitchFamily="18" charset="0"/>
              </a:rPr>
              <a:t>Xích</a:t>
            </a:r>
            <a:endParaRPr lang="en-US" sz="3600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20s">
            <a:hlinkClick r:id="" action="ppaction://media"/>
            <a:extLst>
              <a:ext uri="{FF2B5EF4-FFF2-40B4-BE49-F238E27FC236}">
                <a16:creationId xmlns:a16="http://schemas.microsoft.com/office/drawing/2014/main" id="{6F85F963-2F19-48FE-9756-DE51CFC10E2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2800" y="5967618"/>
            <a:ext cx="12192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973CA33-A311-4846-899C-EDFE7612EF6F}"/>
              </a:ext>
            </a:extLst>
          </p:cNvPr>
          <p:cNvSpPr txBox="1"/>
          <p:nvPr/>
        </p:nvSpPr>
        <p:spPr>
          <a:xfrm>
            <a:off x="8246730" y="3513615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UTM Androgyne" panose="02040603050506020204" pitchFamily="18" charset="0"/>
                <a:cs typeface="Times New Roman" panose="02020603050405020304" pitchFamily="18" charset="0"/>
              </a:rPr>
              <a:t>Lò xo</a:t>
            </a:r>
            <a:endParaRPr lang="en-US" sz="3600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452154-CAFC-4502-ABF0-B2CB86A847A1}"/>
              </a:ext>
            </a:extLst>
          </p:cNvPr>
          <p:cNvSpPr txBox="1"/>
          <p:nvPr/>
        </p:nvSpPr>
        <p:spPr>
          <a:xfrm>
            <a:off x="2328469" y="3466185"/>
            <a:ext cx="324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UTM Androgyne" panose="02040603050506020204" pitchFamily="18" charset="0"/>
                <a:cs typeface="Times New Roman" panose="02020603050405020304" pitchFamily="18" charset="0"/>
              </a:rPr>
              <a:t>Kim máy khâu</a:t>
            </a:r>
            <a:endParaRPr lang="en-US" sz="3600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D0529C-0364-46CE-B59E-5F69EF94BE67}"/>
              </a:ext>
            </a:extLst>
          </p:cNvPr>
          <p:cNvSpPr txBox="1"/>
          <p:nvPr/>
        </p:nvSpPr>
        <p:spPr>
          <a:xfrm>
            <a:off x="2532821" y="5229592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UTM Androgyne" panose="02040603050506020204" pitchFamily="18" charset="0"/>
                <a:cs typeface="Times New Roman" panose="02020603050405020304" pitchFamily="18" charset="0"/>
              </a:rPr>
              <a:t>Đai ốc</a:t>
            </a:r>
            <a:endParaRPr lang="en-US" sz="3600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8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3" grpId="0"/>
      <p:bldP spid="33" grpId="1"/>
      <p:bldP spid="34" grpId="0"/>
      <p:bldP spid="41" grpId="0"/>
      <p:bldP spid="4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321103" y="391308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747963" y="2804739"/>
            <a:ext cx="1585700" cy="1700935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95360" y="4254037"/>
              <a:ext cx="605531" cy="69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1747963" y="4632777"/>
            <a:ext cx="1585700" cy="1700935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09481" y="4265761"/>
              <a:ext cx="577291" cy="69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821982" y="2751686"/>
            <a:ext cx="1585700" cy="1776067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95358" y="4336100"/>
              <a:ext cx="605531" cy="664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821982" y="4632777"/>
            <a:ext cx="1597113" cy="170093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97521" y="4336099"/>
              <a:ext cx="601204" cy="69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2250440" y="566433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FF00"/>
                  </a:solidFill>
                  <a:latin typeface="UTM Androgyne" panose="02040603050506020204" pitchFamily="18" charset="0"/>
                  <a:cs typeface="Times New Roman" pitchFamily="18" charset="0"/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  <a:latin typeface="UTM Androgyne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600" b="1">
                  <a:solidFill>
                    <a:srgbClr val="FFFF00"/>
                  </a:solidFill>
                  <a:latin typeface="UTM Androgyne" panose="02040603050506020204" pitchFamily="18" charset="0"/>
                  <a:cs typeface="Times New Roman" pitchFamily="18" charset="0"/>
                </a:rPr>
                <a:t>1: Theo công dụng chi tiết máy được chia làm mấy nhóm?</a:t>
              </a:r>
              <a:endParaRPr lang="en-US" sz="3600" b="1" dirty="0">
                <a:solidFill>
                  <a:srgbClr val="FFFF00"/>
                </a:solidFill>
                <a:latin typeface="UTM Androgyne" panose="02040603050506020204" pitchFamily="18" charset="0"/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9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82EC899-8A4B-4D70-AE8A-E859D27460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634603"/>
              </p:ext>
            </p:extLst>
          </p:nvPr>
        </p:nvGraphicFramePr>
        <p:xfrm>
          <a:off x="3333662" y="3474925"/>
          <a:ext cx="50006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6720" imgH="164880" progId="Equation.DSMT4">
                  <p:embed/>
                </p:oleObj>
              </mc:Choice>
              <mc:Fallback>
                <p:oleObj name="Equation" r:id="rId11" imgW="126720" imgH="1648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82EC899-8A4B-4D70-AE8A-E859D27460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33662" y="3474925"/>
                        <a:ext cx="500063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EBA500F-D49B-47D5-8718-F1D33EECDB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928160"/>
              </p:ext>
            </p:extLst>
          </p:nvPr>
        </p:nvGraphicFramePr>
        <p:xfrm>
          <a:off x="3452435" y="5333036"/>
          <a:ext cx="500062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6720" imgH="164880" progId="Equation.DSMT4">
                  <p:embed/>
                </p:oleObj>
              </mc:Choice>
              <mc:Fallback>
                <p:oleObj name="Equation" r:id="rId13" imgW="126720" imgH="1648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EBA500F-D49B-47D5-8718-F1D33EECDB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52435" y="5333036"/>
                        <a:ext cx="500062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3FC892CC-89AA-4664-9F65-1168305C73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900285"/>
              </p:ext>
            </p:extLst>
          </p:nvPr>
        </p:nvGraphicFramePr>
        <p:xfrm>
          <a:off x="8459171" y="3493376"/>
          <a:ext cx="449262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4120" imgH="177480" progId="Equation.DSMT4">
                  <p:embed/>
                </p:oleObj>
              </mc:Choice>
              <mc:Fallback>
                <p:oleObj name="Equation" r:id="rId15" imgW="114120" imgH="177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3FC892CC-89AA-4664-9F65-1168305C73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459171" y="3493376"/>
                        <a:ext cx="449262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6585827A-7317-4C2D-AD16-7E978BE976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833652"/>
              </p:ext>
            </p:extLst>
          </p:nvPr>
        </p:nvGraphicFramePr>
        <p:xfrm>
          <a:off x="8683802" y="5373494"/>
          <a:ext cx="449262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4120" imgH="177480" progId="Equation.DSMT4">
                  <p:embed/>
                </p:oleObj>
              </mc:Choice>
              <mc:Fallback>
                <p:oleObj name="Equation" r:id="rId17" imgW="114120" imgH="177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6585827A-7317-4C2D-AD16-7E978BE976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683802" y="5373494"/>
                        <a:ext cx="449262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vỗ tay">
            <a:hlinkClick r:id="" action="ppaction://media"/>
            <a:extLst>
              <a:ext uri="{FF2B5EF4-FFF2-40B4-BE49-F238E27FC236}">
                <a16:creationId xmlns:a16="http://schemas.microsoft.com/office/drawing/2014/main" id="{D9D03E55-76E5-476D-A6D2-EF9E868A9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59697" y="7197886"/>
            <a:ext cx="609600" cy="609600"/>
          </a:xfrm>
          <a:prstGeom prst="rect">
            <a:avLst/>
          </a:prstGeom>
        </p:spPr>
      </p:pic>
      <p:pic>
        <p:nvPicPr>
          <p:cNvPr id="24" name="Đồng hồ đếm ngược 20s">
            <a:hlinkClick r:id="" action="ppaction://media"/>
            <a:extLst>
              <a:ext uri="{FF2B5EF4-FFF2-40B4-BE49-F238E27FC236}">
                <a16:creationId xmlns:a16="http://schemas.microsoft.com/office/drawing/2014/main" id="{5F73046B-9388-47C1-8CBC-C05269BF61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72800" y="5967618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80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C84B5A-DABD-48D6-A2AC-051A430DE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2" y="0"/>
            <a:ext cx="12183035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368900" y="351150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1657779" y="4674604"/>
            <a:ext cx="1589876" cy="1631905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02741" y="4336099"/>
              <a:ext cx="590766" cy="72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314570" y="2902764"/>
            <a:ext cx="1625109" cy="1584272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381072" y="4227907"/>
              <a:ext cx="590846" cy="744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90176" y="2902764"/>
            <a:ext cx="1589876" cy="1584272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96152" y="4336099"/>
              <a:ext cx="603940" cy="744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339894" y="4778684"/>
            <a:ext cx="1589876" cy="1584272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96152" y="4336099"/>
              <a:ext cx="603940" cy="744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676278" y="499713"/>
            <a:ext cx="9952738" cy="2030911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609323" y="790847"/>
              <a:ext cx="8308659" cy="172861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err="1">
                  <a:solidFill>
                    <a:srgbClr val="FFFF0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3600" b="1">
                  <a:solidFill>
                    <a:srgbClr val="FFFF0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: Mối ghép cố định gồm?</a:t>
              </a:r>
              <a:endParaRPr lang="en-US" sz="3600" b="1" dirty="0">
                <a:solidFill>
                  <a:srgbClr val="FFFF00"/>
                </a:solidFill>
                <a:latin typeface="UTM Androgyne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10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" y="215466"/>
            <a:ext cx="2550840" cy="2550840"/>
          </a:xfrm>
          <a:prstGeom prst="rect">
            <a:avLst/>
          </a:prstGeom>
        </p:spPr>
      </p:pic>
      <p:pic>
        <p:nvPicPr>
          <p:cNvPr id="32" name="vỗ tay">
            <a:hlinkClick r:id="" action="ppaction://media"/>
            <a:extLst>
              <a:ext uri="{FF2B5EF4-FFF2-40B4-BE49-F238E27FC236}">
                <a16:creationId xmlns:a16="http://schemas.microsoft.com/office/drawing/2014/main" id="{675402F5-95A8-4FAF-9B9B-58EDD4D77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5894" y="7121553"/>
            <a:ext cx="609600" cy="609600"/>
          </a:xfrm>
          <a:prstGeom prst="rect">
            <a:avLst/>
          </a:prstGeom>
        </p:spPr>
      </p:pic>
      <p:pic>
        <p:nvPicPr>
          <p:cNvPr id="33" name="Đồng hồ đếm ngược 20s">
            <a:hlinkClick r:id="" action="ppaction://media"/>
            <a:extLst>
              <a:ext uri="{FF2B5EF4-FFF2-40B4-BE49-F238E27FC236}">
                <a16:creationId xmlns:a16="http://schemas.microsoft.com/office/drawing/2014/main" id="{BB278459-D45A-4137-AEB1-C7780EE6CB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2800" y="5967618"/>
            <a:ext cx="12192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3D3FEB8-A0CD-4397-B88D-45EB9FBEF4B0}"/>
              </a:ext>
            </a:extLst>
          </p:cNvPr>
          <p:cNvSpPr txBox="1"/>
          <p:nvPr/>
        </p:nvSpPr>
        <p:spPr>
          <a:xfrm>
            <a:off x="2968921" y="3645859"/>
            <a:ext cx="3409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UTM Androgyne" panose="02040603050506020204" pitchFamily="18" charset="0"/>
                <a:cs typeface="Times New Roman" panose="02020603050405020304" pitchFamily="18" charset="0"/>
              </a:rPr>
              <a:t>Mối ghép tháo được</a:t>
            </a:r>
            <a:endParaRPr lang="en-US" sz="2800" b="1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EDBD5C-BE3F-4E6F-8227-05F39ACADBE5}"/>
              </a:ext>
            </a:extLst>
          </p:cNvPr>
          <p:cNvSpPr txBox="1"/>
          <p:nvPr/>
        </p:nvSpPr>
        <p:spPr>
          <a:xfrm>
            <a:off x="7977188" y="3501751"/>
            <a:ext cx="3409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ndrogyne" panose="02040603050506020204" pitchFamily="18" charset="0"/>
                <a:cs typeface="Times New Roman" panose="02020603050405020304" pitchFamily="18" charset="0"/>
              </a:rPr>
              <a:t>Mối ghép tháo được và không tháo được</a:t>
            </a:r>
            <a:endParaRPr lang="en-US" sz="2800" b="1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8A000A-8DC9-4560-80DA-FE16013B77EE}"/>
              </a:ext>
            </a:extLst>
          </p:cNvPr>
          <p:cNvSpPr txBox="1"/>
          <p:nvPr/>
        </p:nvSpPr>
        <p:spPr>
          <a:xfrm>
            <a:off x="3223234" y="5242698"/>
            <a:ext cx="2782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ndrogyne" panose="02040603050506020204" pitchFamily="18" charset="0"/>
                <a:cs typeface="Times New Roman" panose="02020603050405020304" pitchFamily="18" charset="0"/>
              </a:rPr>
              <a:t>Mối ghép không tháo được</a:t>
            </a:r>
            <a:endParaRPr lang="en-US" sz="2800" b="1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EE7058-E072-4110-8B4B-BCAD6DB04793}"/>
              </a:ext>
            </a:extLst>
          </p:cNvPr>
          <p:cNvSpPr txBox="1"/>
          <p:nvPr/>
        </p:nvSpPr>
        <p:spPr>
          <a:xfrm>
            <a:off x="8024033" y="5521779"/>
            <a:ext cx="2549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UTM Androgyne" panose="02040603050506020204" pitchFamily="18" charset="0"/>
                <a:cs typeface="Times New Roman" panose="02020603050405020304" pitchFamily="18" charset="0"/>
              </a:rPr>
              <a:t>Mối ghép xoay</a:t>
            </a:r>
            <a:endParaRPr lang="en-US" sz="2800" b="1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80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8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0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4" grpId="0"/>
      <p:bldP spid="34" grpId="1"/>
      <p:bldP spid="41" grpId="0"/>
      <p:bldP spid="42" grpId="0"/>
      <p:bldP spid="42" grpId="1"/>
      <p:bldP spid="43" grpId="0"/>
      <p:bldP spid="4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F2BFAB4-CA28-4FD8-89F3-B4AECFD12C57}"/>
              </a:ext>
            </a:extLst>
          </p:cNvPr>
          <p:cNvSpPr/>
          <p:nvPr/>
        </p:nvSpPr>
        <p:spPr>
          <a:xfrm>
            <a:off x="422702" y="147544"/>
            <a:ext cx="11580095" cy="638502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873068" y="2471020"/>
            <a:ext cx="1645301" cy="1555670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22786" y="4195353"/>
              <a:ext cx="550677" cy="758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581164" y="4429540"/>
            <a:ext cx="1645300" cy="155567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432877" y="4236158"/>
              <a:ext cx="605022" cy="758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325880" y="364001"/>
            <a:ext cx="10058496" cy="1926618"/>
            <a:chOff x="1930400" y="663985"/>
            <a:chExt cx="9143085" cy="127772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5"/>
              <a:ext cx="9143085" cy="1277725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66270"/>
              <a:ext cx="8304327" cy="88738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ctr"/>
              <a:r>
                <a:rPr lang="en-US" sz="3200" b="1" dirty="0">
                  <a:solidFill>
                    <a:srgbClr val="FFFF0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FFFF0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FFFF0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 4</a:t>
              </a:r>
              <a:r>
                <a:rPr lang="en-US" sz="3200" b="1">
                  <a:solidFill>
                    <a:srgbClr val="FFFF0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: Mối ghép động là mối ghép?</a:t>
              </a:r>
              <a:endParaRPr lang="en-US" sz="3200" b="1" dirty="0">
                <a:solidFill>
                  <a:srgbClr val="FFFF00"/>
                </a:solidFill>
                <a:latin typeface="UTM Androgyne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58" y="312214"/>
            <a:ext cx="2108126" cy="210812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581164" y="2427218"/>
            <a:ext cx="1553442" cy="155567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35803" y="4208377"/>
              <a:ext cx="646287" cy="852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873068" y="4381637"/>
            <a:ext cx="1645300" cy="1524904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93446" y="4154823"/>
              <a:ext cx="634617" cy="906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A297ED2-470E-4DC5-A9B4-BEE8A73A2EC5}"/>
              </a:ext>
            </a:extLst>
          </p:cNvPr>
          <p:cNvSpPr txBox="1"/>
          <p:nvPr/>
        </p:nvSpPr>
        <p:spPr>
          <a:xfrm>
            <a:off x="8518368" y="4866201"/>
            <a:ext cx="3250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TM Androgyne" panose="02040603050506020204" pitchFamily="18" charset="0"/>
                <a:cs typeface="Times New Roman" panose="02020603050405020304" pitchFamily="18" charset="0"/>
              </a:rPr>
              <a:t>Các chi tiết được ghép bằng vít, ren, hàn.</a:t>
            </a:r>
            <a:endParaRPr lang="en-US" sz="2400" b="1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vỗ tay">
            <a:hlinkClick r:id="" action="ppaction://media"/>
            <a:extLst>
              <a:ext uri="{FF2B5EF4-FFF2-40B4-BE49-F238E27FC236}">
                <a16:creationId xmlns:a16="http://schemas.microsoft.com/office/drawing/2014/main" id="{82A84C83-A788-47B7-A287-8075B19A7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11384376" y="6628863"/>
            <a:ext cx="609600" cy="12750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986AB79-A840-44C8-8698-4788E656CB5F}"/>
              </a:ext>
            </a:extLst>
          </p:cNvPr>
          <p:cNvSpPr txBox="1"/>
          <p:nvPr/>
        </p:nvSpPr>
        <p:spPr>
          <a:xfrm>
            <a:off x="1956764" y="3118459"/>
            <a:ext cx="3569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TM Androgyne" panose="02040603050506020204" pitchFamily="18" charset="0"/>
                <a:cs typeface="Times New Roman" panose="02020603050405020304" pitchFamily="18" charset="0"/>
              </a:rPr>
              <a:t>Các chi tiết được ghép bằng đinh tán</a:t>
            </a:r>
            <a:endParaRPr lang="en-US" sz="2400" b="1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9B85A6-EAA8-48DA-8EA2-67BDA3554BB8}"/>
              </a:ext>
            </a:extLst>
          </p:cNvPr>
          <p:cNvSpPr txBox="1"/>
          <p:nvPr/>
        </p:nvSpPr>
        <p:spPr>
          <a:xfrm>
            <a:off x="8438248" y="3028190"/>
            <a:ext cx="3250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TM Androgyne" panose="02040603050506020204" pitchFamily="18" charset="0"/>
                <a:cs typeface="Times New Roman" panose="02020603050405020304" pitchFamily="18" charset="0"/>
              </a:rPr>
              <a:t>Các chi tiết được ghép cố định</a:t>
            </a:r>
            <a:endParaRPr lang="en-US" sz="2400" b="1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3D9F36-392D-47D4-9D86-06F1A7B1165E}"/>
              </a:ext>
            </a:extLst>
          </p:cNvPr>
          <p:cNvSpPr txBox="1"/>
          <p:nvPr/>
        </p:nvSpPr>
        <p:spPr>
          <a:xfrm>
            <a:off x="2134606" y="4790380"/>
            <a:ext cx="423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TM Androgyne" panose="02040603050506020204" pitchFamily="18" charset="0"/>
                <a:cs typeface="Times New Roman" panose="02020603050405020304" pitchFamily="18" charset="0"/>
              </a:rPr>
              <a:t>Các chi tiết được ghép có thể xoay, trượt, lăn và ăn khớp với nhau</a:t>
            </a:r>
            <a:endParaRPr lang="en-US" sz="2400" b="1" dirty="0"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Đồng hồ đếm ngược 20s">
            <a:hlinkClick r:id="" action="ppaction://media"/>
            <a:extLst>
              <a:ext uri="{FF2B5EF4-FFF2-40B4-BE49-F238E27FC236}">
                <a16:creationId xmlns:a16="http://schemas.microsoft.com/office/drawing/2014/main" id="{9A1227CC-0DFB-4555-B221-89F62768C76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2800" y="5967618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8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8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4" grpId="0"/>
      <p:bldP spid="4" grpId="1"/>
      <p:bldP spid="41" grpId="0"/>
      <p:bldP spid="41" grpId="1"/>
      <p:bldP spid="42" grpId="0"/>
      <p:bldP spid="42" grpId="1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c mừng năm mới">
            <a:hlinkClick r:id="" action="ppaction://media"/>
            <a:extLst>
              <a:ext uri="{FF2B5EF4-FFF2-40B4-BE49-F238E27FC236}">
                <a16:creationId xmlns:a16="http://schemas.microsoft.com/office/drawing/2014/main" id="{4E4C8327-FA45-4880-AA08-86038F7F7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923573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2E6A3AE-DC17-48C4-9D18-D243BA591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727E0-27F5-4109-9B11-6D4FA74C24FC}"/>
              </a:ext>
            </a:extLst>
          </p:cNvPr>
          <p:cNvSpPr/>
          <p:nvPr/>
        </p:nvSpPr>
        <p:spPr>
          <a:xfrm>
            <a:off x="2241515" y="236150"/>
            <a:ext cx="7708969" cy="13906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CHÚC MỪNG NĂM MỚI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2435771-B9E7-4ACA-9887-B3C27C4E9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25" y="1742422"/>
            <a:ext cx="4879428" cy="48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" y="870302"/>
            <a:ext cx="11248617" cy="410938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15" y="457443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71" y="201494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3" y="213211"/>
            <a:ext cx="1130530" cy="136443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10" y="3875305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845675" y="1297288"/>
            <a:ext cx="9708396" cy="241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5400" cap="all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TM Windsor BT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CẢM ƠN THẦY CÔ VÀ CÁC EM HỌC SINH!</a:t>
            </a:r>
            <a:endParaRPr lang="zh-CN" altLang="en-US" sz="5400" cap="all" dirty="0">
              <a:ln w="38100">
                <a:noFill/>
              </a:ln>
              <a:solidFill>
                <a:schemeClr val="bg1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UTM Windsor BT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471832" y="3763203"/>
            <a:ext cx="744732" cy="71948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1" y="3990059"/>
            <a:ext cx="449539" cy="26577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5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sp>
        <p:nvSpPr>
          <p:cNvPr id="15" name="圆角矩形 1"/>
          <p:cNvSpPr/>
          <p:nvPr/>
        </p:nvSpPr>
        <p:spPr>
          <a:xfrm>
            <a:off x="315310" y="1762919"/>
            <a:ext cx="11561379" cy="1618080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88173" y="520321"/>
            <a:ext cx="8909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ea typeface="方正黑体简体" panose="03000509000000000000" pitchFamily="65" charset="-122"/>
                <a:cs typeface="+mn-ea"/>
                <a:sym typeface="+mn-lt"/>
              </a:rPr>
              <a:t>CHƯƠNG IV: CHI TIẾT MÁY VÀ LẮP GHÉP</a:t>
            </a:r>
            <a:endParaRPr lang="zh-CN" altLang="en-US" sz="3200" b="1" dirty="0">
              <a:solidFill>
                <a:srgbClr val="FF0000"/>
              </a:solidFill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71009" y="1819696"/>
            <a:ext cx="11591843" cy="1376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7030A0"/>
                </a:solidFill>
                <a:latin typeface="UTM Mic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Bài 24:</a:t>
            </a:r>
          </a:p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7030A0"/>
                </a:solidFill>
                <a:latin typeface="UTM Mic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Khái niệm chi tiết máy và lắp ghép</a:t>
            </a:r>
            <a:endParaRPr lang="zh-CN" altLang="en-US" sz="2800" dirty="0">
              <a:solidFill>
                <a:srgbClr val="7030A0"/>
              </a:solidFill>
              <a:latin typeface="UTM Micra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87" y="193585"/>
            <a:ext cx="2370340" cy="2370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27" y="4072511"/>
            <a:ext cx="2302699" cy="21852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216" y="3763264"/>
            <a:ext cx="1386639" cy="1673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87" y="4140183"/>
            <a:ext cx="1310834" cy="3822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9" y="782537"/>
            <a:ext cx="1756406" cy="7457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1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1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3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4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1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1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3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4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  <p:bldP spid="19" grpId="0"/>
          <p:bldP spid="2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351575" y="1825855"/>
            <a:ext cx="6651876" cy="2088562"/>
            <a:chOff x="727332" y="1163892"/>
            <a:chExt cx="7472572" cy="2067570"/>
          </a:xfrm>
        </p:grpSpPr>
        <p:grpSp>
          <p:nvGrpSpPr>
            <p:cNvPr id="26" name="组合 25"/>
            <p:cNvGrpSpPr/>
            <p:nvPr/>
          </p:nvGrpSpPr>
          <p:grpSpPr>
            <a:xfrm>
              <a:off x="727332" y="1163892"/>
              <a:ext cx="7472572" cy="2067570"/>
              <a:chOff x="727332" y="1163892"/>
              <a:chExt cx="7472572" cy="206757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727332" y="1163892"/>
                <a:ext cx="7472572" cy="2067570"/>
                <a:chOff x="737165" y="1429363"/>
                <a:chExt cx="7472572" cy="2067570"/>
              </a:xfrm>
            </p:grpSpPr>
            <p:sp>
              <p:nvSpPr>
                <p:cNvPr id="15" name="矩形: 圆角 14"/>
                <p:cNvSpPr/>
                <p:nvPr/>
              </p:nvSpPr>
              <p:spPr>
                <a:xfrm>
                  <a:off x="1818967" y="2556509"/>
                  <a:ext cx="6390770" cy="787175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5" name="文本框 24"/>
              <p:cNvSpPr txBox="1"/>
              <p:nvPr/>
            </p:nvSpPr>
            <p:spPr>
              <a:xfrm>
                <a:off x="1315066" y="2291039"/>
                <a:ext cx="1103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latin typeface="方正黑体简体" panose="03000509000000000000" pitchFamily="65" charset="-122"/>
                    <a:ea typeface="方正黑体简体" panose="03000509000000000000" pitchFamily="65" charset="-122"/>
                    <a:sym typeface="+mn-lt"/>
                  </a:rPr>
                  <a:t>01</a:t>
                </a:r>
                <a:endParaRPr lang="zh-CN" altLang="en-US" sz="3200" dirty="0"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2387116" y="2388162"/>
              <a:ext cx="52790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Khái niệm về chi tiết máy</a:t>
              </a:r>
              <a:endPara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239641" y="-2301049"/>
            <a:ext cx="5712718" cy="5712718"/>
            <a:chOff x="3113055" y="-2856359"/>
            <a:chExt cx="5712718" cy="57127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055" y="-2856359"/>
              <a:ext cx="5712718" cy="5712718"/>
            </a:xfrm>
            <a:prstGeom prst="rect">
              <a:avLst/>
            </a:prstGeom>
          </p:spPr>
        </p:pic>
        <p:sp>
          <p:nvSpPr>
            <p:cNvPr id="43" name="矩形 259"/>
            <p:cNvSpPr>
              <a:spLocks noChangeArrowheads="1"/>
            </p:cNvSpPr>
            <p:nvPr/>
          </p:nvSpPr>
          <p:spPr bwMode="auto">
            <a:xfrm>
              <a:off x="4568566" y="845528"/>
              <a:ext cx="307012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algn="ctr">
                <a:buNone/>
              </a:pPr>
              <a:r>
                <a:rPr lang="en-US" altLang="zh-CN" sz="3600" b="1" cap="all">
                  <a:ln w="1905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Windsor BT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NỘI DUNG</a:t>
              </a:r>
              <a:endParaRPr lang="zh-CN" altLang="en-US" sz="3600" b="1" cap="all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Windsor BT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1396129" y="3666317"/>
            <a:ext cx="10420917" cy="1846815"/>
            <a:chOff x="6544421" y="1365714"/>
            <a:chExt cx="10420917" cy="1846815"/>
          </a:xfrm>
        </p:grpSpPr>
        <p:grpSp>
          <p:nvGrpSpPr>
            <p:cNvPr id="32" name="组合 31"/>
            <p:cNvGrpSpPr/>
            <p:nvPr/>
          </p:nvGrpSpPr>
          <p:grpSpPr>
            <a:xfrm>
              <a:off x="6544421" y="1365714"/>
              <a:ext cx="10420917" cy="1846815"/>
              <a:chOff x="6544421" y="1365714"/>
              <a:chExt cx="10420917" cy="1846815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6544421" y="1365714"/>
                <a:ext cx="10420917" cy="1846815"/>
                <a:chOff x="7144190" y="1631185"/>
                <a:chExt cx="10420917" cy="1846815"/>
              </a:xfrm>
            </p:grpSpPr>
            <p:sp>
              <p:nvSpPr>
                <p:cNvPr id="17" name="矩形: 圆角 16"/>
                <p:cNvSpPr/>
                <p:nvPr/>
              </p:nvSpPr>
              <p:spPr>
                <a:xfrm>
                  <a:off x="8084572" y="2593256"/>
                  <a:ext cx="9480535" cy="783741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44190" y="1631185"/>
                  <a:ext cx="1846815" cy="1846815"/>
                </a:xfrm>
                <a:prstGeom prst="rect">
                  <a:avLst/>
                </a:prstGeom>
              </p:spPr>
            </p:pic>
          </p:grpSp>
          <p:sp>
            <p:nvSpPr>
              <p:cNvPr id="27" name="文本框 26"/>
              <p:cNvSpPr txBox="1"/>
              <p:nvPr/>
            </p:nvSpPr>
            <p:spPr>
              <a:xfrm>
                <a:off x="6997853" y="2349423"/>
                <a:ext cx="1103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latin typeface="方正黑体简体" panose="03000509000000000000" pitchFamily="65" charset="-122"/>
                    <a:ea typeface="方正黑体简体" panose="03000509000000000000" pitchFamily="65" charset="-122"/>
                    <a:sym typeface="+mn-lt"/>
                  </a:rPr>
                  <a:t>02</a:t>
                </a:r>
                <a:endParaRPr lang="zh-CN" altLang="en-US" sz="3200" dirty="0"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8069071" y="2401305"/>
              <a:ext cx="86920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Chi tiết máy được lắp ghép với nhau như thế nào?</a:t>
              </a:r>
              <a:endPara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14" y="5621173"/>
            <a:ext cx="971414" cy="1074756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71" y="5901974"/>
            <a:ext cx="651839" cy="72807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48" y="585957"/>
            <a:ext cx="1303954" cy="1259753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1.03287 L -0.025 1.03333 C -0.02578 1.02569 -0.02656 1.01852 -0.02708 1.01157 C -0.0276 1.00532 -0.02786 0.99861 -0.02812 0.99236 C -0.0289 0.98102 -0.02981 0.96968 -0.0302 0.95833 C -0.03424 0.8706 -0.0302 0.92986 -0.03437 0.87315 C -0.03372 0.78796 -0.03359 0.70255 -0.03229 0.61759 C -0.03229 0.60949 -0.03086 0.60185 -0.0302 0.59398 C -0.02981 0.58912 -0.02968 0.58403 -0.02916 0.57917 C -0.02825 0.56829 -0.02669 0.55787 -0.02604 0.54722 C -0.02487 0.52338 -0.02422 0.5037 -0.02187 0.48125 C -0.02148 0.47616 -0.02057 0.47106 -0.01979 0.4662 C -0.01914 0.45394 -0.01862 0.4419 -0.0177 0.43009 C -0.01653 0.40995 -0.01445 0.39028 -0.01354 0.37037 C -0.01328 0.36181 -0.01315 0.35301 -0.0125 0.34491 C -0.01185 0.33472 -0.01054 0.32477 -0.00937 0.31481 C -0.00911 0.31204 -0.00872 0.30903 -0.00833 0.30648 C -0.00768 0.29792 -0.00729 0.28912 -0.00625 0.28079 C -0.00573 0.27546 -0.00338 0.26644 -0.00208 0.26181 C -0.00182 0.2537 -0.00169 0.24606 -0.00104 0.23819 C -0.00026 0.22731 0.00078 0.21667 0.00209 0.20625 C 0.00235 0.20347 0.00287 0.20046 0.00313 0.19769 C 0.00508 0.17361 0.00287 0.18796 0.00521 0.17431 C 0.00482 0.15301 0.00469 0.13148 0.00417 0.11042 C 0.00391 0.10532 0.00339 0.10023 0.00313 0.0956 C 0.00261 0.08843 0.00261 0.08125 0.00209 0.07431 C 0.00157 0.06898 0.00013 0.06435 -3.33333E-6 0.05926 C -0.00065 0.03935 -3.33333E-6 0.01944 -3.33333E-6 -0.00023 L -3.33333E-6 0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5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1" dur="27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9230430" cy="3385752"/>
            <a:chOff x="727332" y="1163892"/>
            <a:chExt cx="6218440" cy="2067570"/>
          </a:xfrm>
        </p:grpSpPr>
        <p:grpSp>
          <p:nvGrpSpPr>
            <p:cNvPr id="17" name="组合 16"/>
            <p:cNvGrpSpPr/>
            <p:nvPr/>
          </p:nvGrpSpPr>
          <p:grpSpPr>
            <a:xfrm>
              <a:off x="727332" y="1163892"/>
              <a:ext cx="6218440" cy="2067570"/>
              <a:chOff x="727332" y="1163892"/>
              <a:chExt cx="6218440" cy="206757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27332" y="1163892"/>
                <a:ext cx="6218440" cy="2067570"/>
                <a:chOff x="737165" y="1429363"/>
                <a:chExt cx="6218440" cy="2067570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>
                  <a:off x="1818967" y="2556508"/>
                  <a:ext cx="5136638" cy="680711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00"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0" name="文本框 19"/>
              <p:cNvSpPr txBox="1"/>
              <p:nvPr/>
            </p:nvSpPr>
            <p:spPr>
              <a:xfrm>
                <a:off x="1613629" y="2291038"/>
                <a:ext cx="494068" cy="563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5400">
                    <a:latin typeface="UTM Windsor BT" panose="02040603050506020204" pitchFamily="18" charset="0"/>
                    <a:ea typeface="方正黑体简体" panose="03000509000000000000" pitchFamily="65" charset="-122"/>
                    <a:sym typeface="+mn-lt"/>
                  </a:rPr>
                  <a:t>I.</a:t>
                </a:r>
                <a:endParaRPr lang="zh-CN" altLang="en-US" sz="5400" dirty="0">
                  <a:latin typeface="UTM Windsor BT" panose="02040603050506020204" pitchFamily="18" charset="0"/>
                  <a:ea typeface="方正黑体简体" panose="03000509000000000000" pitchFamily="65" charset="-122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351575" y="2394750"/>
              <a:ext cx="4211839" cy="432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Khái niệm về chi tiết máy</a:t>
              </a:r>
              <a:endPara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26442" y="1924131"/>
            <a:ext cx="3406463" cy="3514266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144907" y="4611451"/>
              <a:ext cx="2315990" cy="618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spc="500">
                  <a:solidFill>
                    <a:srgbClr val="FF0000"/>
                  </a:solidFill>
                  <a:latin typeface="UTM Futura Extra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BÚT BI</a:t>
              </a:r>
              <a:endParaRPr lang="zh-CN" altLang="en-US" sz="2800" b="1" spc="500" dirty="0">
                <a:solidFill>
                  <a:srgbClr val="FF0000"/>
                </a:solidFill>
                <a:latin typeface="UTM Futura Ext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05655" y="2117573"/>
            <a:ext cx="7409555" cy="4255303"/>
            <a:chOff x="1001661" y="2898445"/>
            <a:chExt cx="5231989" cy="1833402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1833402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599004" y="3039837"/>
              <a:ext cx="4337038" cy="321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Cho biết cấu tạo của chiếc bút bi?</a:t>
              </a:r>
              <a:endPara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2289020" y="485124"/>
            <a:ext cx="6758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HOẠT ĐỘNG NHÓM</a:t>
            </a:r>
            <a:endParaRPr lang="zh-CN" altLang="en-US" sz="6000" dirty="0">
              <a:ln w="28575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Kabel KT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342074" y="5326059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0612438" y="2527244"/>
            <a:ext cx="842613" cy="8585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94" y="781682"/>
            <a:ext cx="989284" cy="9233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" y="-373810"/>
            <a:ext cx="1633763" cy="23109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7004">
            <a:off x="7873307" y="1619377"/>
            <a:ext cx="882407" cy="823579"/>
          </a:xfrm>
          <a:prstGeom prst="rect">
            <a:avLst/>
          </a:prstGeom>
        </p:spPr>
      </p:pic>
      <p:pic>
        <p:nvPicPr>
          <p:cNvPr id="9" name="Picture 8" descr="A person holding a pen&#10;&#10;Description automatically generated with medium confidence">
            <a:extLst>
              <a:ext uri="{FF2B5EF4-FFF2-40B4-BE49-F238E27FC236}">
                <a16:creationId xmlns:a16="http://schemas.microsoft.com/office/drawing/2014/main" id="{B6929983-0AA2-455F-A2C4-F01B906EAF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16" y="3147442"/>
            <a:ext cx="3319310" cy="2611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A couple of pens on a table&#10;&#10;Description automatically generated with low confidence">
            <a:extLst>
              <a:ext uri="{FF2B5EF4-FFF2-40B4-BE49-F238E27FC236}">
                <a16:creationId xmlns:a16="http://schemas.microsoft.com/office/drawing/2014/main" id="{43AF439B-8011-489B-883F-7D9A58E7C6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788" y="3147442"/>
            <a:ext cx="3345864" cy="2611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9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2.22222E-6 L -2.08333E-7 0.00023 C 0.00065 -0.00301 0.00026 -0.00625 0.00208 -0.00903 C 0.00221 -0.01018 0.00495 -0.01111 0.00586 -0.01203 C 0.0069 -0.01342 0.00729 -0.01481 0.00807 -0.0162 C 0.00729 -0.01782 0.00768 -0.01991 0.00586 -0.02106 C 0.003 -0.02384 -0.00846 -0.02407 -0.01159 -0.02407 C -0.0099 -0.02453 -0.00781 -0.02477 -0.00599 -0.02523 C 0.00221 -0.02801 -0.0013 -0.03078 0.00208 -0.02407 C -0.0026 -0.01273 0.0026 -0.02708 -0.00182 -0.01111 C -0.00469 -0.00254 -0.00039 -0.00185 -2.08333E-7 -2.22222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08333E-6 2.96296E-6 L -2.08333E-6 0.00023 C 0.00026 -0.00417 0.00013 -0.00857 0.00052 -0.0125 C 0.00052 -0.01412 0.00104 -0.01528 0.00117 -0.01667 C 0.00143 -0.01852 0.00143 -0.02037 0.00169 -0.02223 C 0.00143 -0.02454 0.00156 -0.02732 0.00117 -0.02917 C 0.00065 -0.03287 -0.00156 -0.0331 -0.00208 -0.03334 C -0.00182 -0.0338 -0.00143 -0.03403 -0.00104 -0.03473 C 0.00052 -0.03866 -0.00013 -0.04236 0.00052 -0.03334 C -0.00039 -0.0176 0.00052 -0.03727 -0.00026 -0.01528 C -0.00078 -0.00348 -2.08333E-6 -0.00255 -2.08333E-6 2.96296E-6 Z " pathEditMode="relative" rAng="0" ptsTypes="AAAAAAAAAAA">
                                          <p:cBhvr>
                                            <p:cTn id="4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2.22222E-6 L -2.08333E-7 0.00023 C 0.00065 -0.00301 0.00026 -0.00625 0.00208 -0.00903 C 0.00221 -0.01018 0.00495 -0.01111 0.00586 -0.01203 C 0.0069 -0.01342 0.00729 -0.01481 0.00807 -0.0162 C 0.00729 -0.01782 0.00768 -0.01991 0.00586 -0.02106 C 0.003 -0.02384 -0.00846 -0.02407 -0.01159 -0.02407 C -0.0099 -0.02453 -0.00781 -0.02477 -0.00599 -0.02523 C 0.00221 -0.02801 -0.0013 -0.03078 0.00208 -0.02407 C -0.0026 -0.01273 0.0026 -0.02708 -0.00182 -0.01111 C -0.00469 -0.00254 -0.00039 -0.00185 -2.08333E-7 -2.22222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08333E-6 2.96296E-6 L -2.08333E-6 0.00023 C 0.00026 -0.00417 0.00013 -0.00857 0.00052 -0.0125 C 0.00052 -0.01412 0.00104 -0.01528 0.00117 -0.01667 C 0.00143 -0.01852 0.00143 -0.02037 0.00169 -0.02223 C 0.00143 -0.02454 0.00156 -0.02732 0.00117 -0.02917 C 0.00065 -0.03287 -0.00156 -0.0331 -0.00208 -0.03334 C -0.00182 -0.0338 -0.00143 -0.03403 -0.00104 -0.03473 C 0.00052 -0.03866 -0.00013 -0.04236 0.00052 -0.03334 C -0.00039 -0.0176 0.00052 -0.03727 -0.00026 -0.01528 C -0.00078 -0.00348 -2.08333E-6 -0.00255 -2.08333E-6 2.96296E-6 Z " pathEditMode="relative" rAng="0" ptsTypes="AAAAAAAAAAA">
                                          <p:cBhvr>
                                            <p:cTn id="4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4240248" cy="22912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99" y="1017066"/>
            <a:ext cx="2155720" cy="628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6" y="6090087"/>
            <a:ext cx="1480533" cy="628650"/>
          </a:xfrm>
          <a:prstGeom prst="rect">
            <a:avLst/>
          </a:prstGeom>
        </p:spPr>
      </p:pic>
      <p:pic>
        <p:nvPicPr>
          <p:cNvPr id="18" name="Picture 17" descr="A group of pens on a table&#10;&#10;Description automatically generated with low confidence">
            <a:extLst>
              <a:ext uri="{FF2B5EF4-FFF2-40B4-BE49-F238E27FC236}">
                <a16:creationId xmlns:a16="http://schemas.microsoft.com/office/drawing/2014/main" id="{1B8E655E-75ED-45FD-B796-9DE9841F9C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46" y="1838004"/>
            <a:ext cx="8124886" cy="501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96976931-2F35-46A1-9339-699B72A70B45}"/>
              </a:ext>
            </a:extLst>
          </p:cNvPr>
          <p:cNvSpPr txBox="1"/>
          <p:nvPr/>
        </p:nvSpPr>
        <p:spPr>
          <a:xfrm>
            <a:off x="3662523" y="772364"/>
            <a:ext cx="523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Cấu tạo của chiếc bút bi</a:t>
            </a:r>
            <a:endParaRPr lang="zh-CN" alt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8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8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9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9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3044955" y="371920"/>
            <a:ext cx="4653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utra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CHI TIẾT MÁY</a:t>
            </a:r>
            <a:endParaRPr lang="zh-CN" altLang="en-US" sz="540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utra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798" y="-75006"/>
            <a:ext cx="2465797" cy="246579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76" y="1057847"/>
            <a:ext cx="4227618" cy="3025268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 rot="21260102">
            <a:off x="363118" y="2369685"/>
            <a:ext cx="3289029" cy="1535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603913"/>
                </a:solidFill>
                <a:latin typeface="UTM Androgyne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Phần tử có cấu tạo hoàn chỉnh</a:t>
            </a:r>
            <a:endParaRPr lang="zh-CN" altLang="en-US" sz="2800" dirty="0">
              <a:solidFill>
                <a:srgbClr val="603913"/>
              </a:solidFill>
              <a:latin typeface="UTM Androgyne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zh-CN" altLang="en-US" sz="1200" dirty="0">
              <a:solidFill>
                <a:srgbClr val="603913"/>
              </a:solidFill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6" y="2599118"/>
            <a:ext cx="5748408" cy="3802327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 rot="21260102">
            <a:off x="2414580" y="4449265"/>
            <a:ext cx="4958887" cy="1535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603913"/>
                </a:solidFill>
                <a:latin typeface="UTM Androgyne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Thực hiện nhiệm vụ nhất định trong máy</a:t>
            </a:r>
            <a:endParaRPr lang="zh-CN" altLang="en-US" sz="2800">
              <a:solidFill>
                <a:srgbClr val="603913"/>
              </a:solidFill>
              <a:latin typeface="UTM Androgyne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zh-CN" altLang="en-US" sz="1200" dirty="0">
              <a:solidFill>
                <a:srgbClr val="603913"/>
              </a:solidFill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11" y="1019594"/>
            <a:ext cx="4653838" cy="3330270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 rot="21260102">
            <a:off x="7649922" y="2575365"/>
            <a:ext cx="3409499" cy="1535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603913"/>
                </a:solidFill>
                <a:latin typeface="UTM Androgyne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Không thể tháo rời  hơn được nữa</a:t>
            </a:r>
            <a:endParaRPr lang="zh-CN" altLang="en-US" sz="2800">
              <a:solidFill>
                <a:srgbClr val="603913"/>
              </a:solidFill>
              <a:latin typeface="UTM Androgyne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zh-CN" altLang="en-US" sz="1200" dirty="0">
              <a:solidFill>
                <a:srgbClr val="603913"/>
              </a:solidFill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28" y="153003"/>
            <a:ext cx="1212808" cy="121280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192000" cy="48519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3" grpId="0"/>
      <p:bldP spid="37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6A677A2A-82FE-4CEE-B585-4E7536FEE7D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3758" y="5052266"/>
            <a:ext cx="9462247" cy="19050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Hình 24.2</a:t>
            </a:r>
          </a:p>
          <a:p>
            <a:pPr algn="ctr" eaLnBrk="1" hangingPunct="1"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Hãy cho biết phần tử nào là chi tiết máy, phần tử nào không phải là chi tiết máy? Tại sao ? 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E54FE9A-22A4-4511-8F0A-78BF9EAF1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505201"/>
            <a:ext cx="716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VNI-Times" pitchFamily="2" charset="0"/>
            </a:endParaRPr>
          </a:p>
        </p:txBody>
      </p:sp>
      <p:pic>
        <p:nvPicPr>
          <p:cNvPr id="106500" name="Picture 4" descr="h24">
            <a:extLst>
              <a:ext uri="{FF2B5EF4-FFF2-40B4-BE49-F238E27FC236}">
                <a16:creationId xmlns:a16="http://schemas.microsoft.com/office/drawing/2014/main" id="{39E66DE2-A7FE-406B-9FBF-0E159D0B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8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t="62961" r="55612" b="11029"/>
          <a:stretch>
            <a:fillRect/>
          </a:stretch>
        </p:blipFill>
        <p:spPr bwMode="auto">
          <a:xfrm>
            <a:off x="5029200" y="27432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8DF2897A-5CC8-4C3D-B484-DE61A58DA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0701" y="2018895"/>
            <a:ext cx="213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Bu lông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495C9C94-0B36-458D-B21E-CF6BD6F8B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262" y="2044585"/>
            <a:ext cx="1200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Đai ốc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7DFFF7BD-80AD-4855-9AA0-DFDFF9367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2531" y="2133600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Vòng bi</a:t>
            </a: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73AB24B0-871E-404A-A982-DF40B07C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4453098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Lò xo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3D276373-AC03-45A6-BD82-5422DAFAF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4050" y="2131277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Bánh răng</a:t>
            </a:r>
          </a:p>
        </p:txBody>
      </p:sp>
      <p:sp>
        <p:nvSpPr>
          <p:cNvPr id="106506" name="Text Box 10">
            <a:extLst>
              <a:ext uri="{FF2B5EF4-FFF2-40B4-BE49-F238E27FC236}">
                <a16:creationId xmlns:a16="http://schemas.microsoft.com/office/drawing/2014/main" id="{329AB24C-FBDC-4F32-8253-F9FCE8DEA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4475818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Mảnh vỡ máy</a:t>
            </a:r>
          </a:p>
        </p:txBody>
      </p:sp>
      <p:sp>
        <p:nvSpPr>
          <p:cNvPr id="106507" name="Text Box 11">
            <a:extLst>
              <a:ext uri="{FF2B5EF4-FFF2-40B4-BE49-F238E27FC236}">
                <a16:creationId xmlns:a16="http://schemas.microsoft.com/office/drawing/2014/main" id="{304FEBB9-53C2-4C1E-8FFA-7B92CBECF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6" y="4488625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Khung xe đạp</a:t>
            </a:r>
          </a:p>
        </p:txBody>
      </p:sp>
      <p:pic>
        <p:nvPicPr>
          <p:cNvPr id="9228" name="Picture 12" descr="200710191604258228348">
            <a:hlinkClick r:id="rId3"/>
            <a:extLst>
              <a:ext uri="{FF2B5EF4-FFF2-40B4-BE49-F238E27FC236}">
                <a16:creationId xmlns:a16="http://schemas.microsoft.com/office/drawing/2014/main" id="{45BA34F4-3E02-457F-ADD2-06F771850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2514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080903CL1dai-oc2">
            <a:hlinkClick r:id="rId5"/>
            <a:extLst>
              <a:ext uri="{FF2B5EF4-FFF2-40B4-BE49-F238E27FC236}">
                <a16:creationId xmlns:a16="http://schemas.microsoft.com/office/drawing/2014/main" id="{AD9EBA35-9C6F-43C4-90D3-60DE1B31E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133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0" name="Picture 14" descr="coil-spring">
            <a:hlinkClick r:id="rId7"/>
            <a:extLst>
              <a:ext uri="{FF2B5EF4-FFF2-40B4-BE49-F238E27FC236}">
                <a16:creationId xmlns:a16="http://schemas.microsoft.com/office/drawing/2014/main" id="{2DB79E18-016C-4F1A-8249-A73B58335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8194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sieuthiNHANH200903157311yzljngnlzw26072">
            <a:hlinkClick r:id="rId9"/>
            <a:extLst>
              <a:ext uri="{FF2B5EF4-FFF2-40B4-BE49-F238E27FC236}">
                <a16:creationId xmlns:a16="http://schemas.microsoft.com/office/drawing/2014/main" id="{C13E976A-F188-4773-A16A-15E9A3E44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244" y="19028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2" name="Picture 16" descr="frametrek19wn5">
            <a:hlinkClick r:id="rId11"/>
            <a:extLst>
              <a:ext uri="{FF2B5EF4-FFF2-40B4-BE49-F238E27FC236}">
                <a16:creationId xmlns:a16="http://schemas.microsoft.com/office/drawing/2014/main" id="{E5871971-0EC2-48F6-A772-C4BD1DAD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74926"/>
            <a:ext cx="2971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>
            <a:extLst>
              <a:ext uri="{FF2B5EF4-FFF2-40B4-BE49-F238E27FC236}">
                <a16:creationId xmlns:a16="http://schemas.microsoft.com/office/drawing/2014/main" id="{5319E409-DF28-49BE-AC2A-118B878AD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06" y="245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481C5A4F-1F9F-4A40-A174-E1E1B802E5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0" y="4157171"/>
            <a:ext cx="1190324" cy="1683734"/>
          </a:xfrm>
          <a:prstGeom prst="rect">
            <a:avLst/>
          </a:prstGeom>
        </p:spPr>
      </p:pic>
      <p:pic>
        <p:nvPicPr>
          <p:cNvPr id="19" name="Picture 5" descr="E:\大赛\18\1_0002s_0002_Layer-14.png">
            <a:extLst>
              <a:ext uri="{FF2B5EF4-FFF2-40B4-BE49-F238E27FC236}">
                <a16:creationId xmlns:a16="http://schemas.microsoft.com/office/drawing/2014/main" id="{5AA40D66-9FAF-4718-BB35-17169D19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8" y="3821907"/>
            <a:ext cx="3294062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81D7F108-9616-4BED-8869-5F7A04E8A3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" y="244243"/>
            <a:ext cx="1636497" cy="197508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4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1064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9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" presetClass="entr" presetSubtype="16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4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" dur="500"/>
                                            <p:tgtEl>
                                              <p:spTgt spid="1064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1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375 -0.1088 L 0.49584 0.10232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065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67" y="10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417 0.11111 L 0.57916 0.33334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065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167" y="11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 nodeType="afterGroup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065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065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65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 nodeType="afterGroup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6" presetClass="exit" presetSubtype="2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Horizontal)">
                                          <p:cBhvr>
                                            <p:cTn id="26" dur="500"/>
                                            <p:tgtEl>
                                              <p:spTgt spid="1065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6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-0.14674 -0.00185 " pathEditMode="relative" rAng="0" ptsTypes="AA">
                                          <p:cBhvr>
                                            <p:cTn id="29" dur="2000" fill="hold"/>
                                            <p:tgtEl>
                                              <p:spTgt spid="1065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44" y="-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7.40741E-7 L 0.10313 0.00764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1065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56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2.59259E-6 L 0.12083 0.00232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065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042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022E-16 L -0.17917 -0.0088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1065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958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064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1064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64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1064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1064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64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2.96296E-6 L 0.1556 0.00324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73" y="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6498" grpId="0" build="p"/>
          <p:bldP spid="106498" grpId="1" build="p"/>
          <p:bldP spid="106504" grpId="0"/>
          <p:bldP spid="106506" grpId="0"/>
          <p:bldP spid="106506" grpId="1"/>
          <p:bldP spid="10650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4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1064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9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" presetClass="entr" presetSubtype="16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4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" dur="500"/>
                                            <p:tgtEl>
                                              <p:spTgt spid="1064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1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375 -0.1088 L 0.49584 0.10232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065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67" y="10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417 0.11111 L 0.57916 0.33334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065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167" y="11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 nodeType="afterGroup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065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065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65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 nodeType="afterGroup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6" presetClass="exit" presetSubtype="2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Horizontal)">
                                          <p:cBhvr>
                                            <p:cTn id="26" dur="500"/>
                                            <p:tgtEl>
                                              <p:spTgt spid="1065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6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-0.14674 -0.00185 " pathEditMode="relative" rAng="0" ptsTypes="AA">
                                          <p:cBhvr>
                                            <p:cTn id="29" dur="2000" fill="hold"/>
                                            <p:tgtEl>
                                              <p:spTgt spid="1065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44" y="-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7.40741E-7 L 0.10313 0.00764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1065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56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2.59259E-6 L 0.12083 0.00232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065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042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022E-16 L -0.17917 -0.0088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1065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958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064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1064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64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1064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1064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64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2.96296E-6 L 0.1556 0.00324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73" y="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6498" grpId="0" build="p"/>
          <p:bldP spid="106498" grpId="1" build="p"/>
          <p:bldP spid="106504" grpId="0"/>
          <p:bldP spid="106506" grpId="0"/>
          <p:bldP spid="106506" grpId="1"/>
          <p:bldP spid="106507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646</Words>
  <Application>Microsoft Office PowerPoint</Application>
  <PresentationFormat>Widescreen</PresentationFormat>
  <Paragraphs>118</Paragraphs>
  <Slides>25</Slides>
  <Notes>15</Notes>
  <HiddenSlides>0</HiddenSlides>
  <MMClips>10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UTM Windsor BT</vt:lpstr>
      <vt:lpstr>Arial</vt:lpstr>
      <vt:lpstr>Arial Black</vt:lpstr>
      <vt:lpstr>方正黑体简体</vt:lpstr>
      <vt:lpstr>UTM Micra</vt:lpstr>
      <vt:lpstr>UTM Androgyne</vt:lpstr>
      <vt:lpstr>Times New Roman</vt:lpstr>
      <vt:lpstr>VNI-Times</vt:lpstr>
      <vt:lpstr>UTM Bell</vt:lpstr>
      <vt:lpstr>UTM Isadora</vt:lpstr>
      <vt:lpstr>.VnArabia</vt:lpstr>
      <vt:lpstr>等线</vt:lpstr>
      <vt:lpstr>UTM Futura Extra</vt:lpstr>
      <vt:lpstr>UTM Neutra</vt:lpstr>
      <vt:lpstr>UTM Kabel KT</vt:lpstr>
      <vt:lpstr>.VnTime</vt:lpstr>
      <vt:lpstr>Office 主题​​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>Mr.ZJ</dc:creator>
  <cp:lastModifiedBy>Mr.ZJ</cp:lastModifiedBy>
  <cp:revision>28</cp:revision>
  <dcterms:created xsi:type="dcterms:W3CDTF">2018-08-27T08:57:00Z</dcterms:created>
  <dcterms:modified xsi:type="dcterms:W3CDTF">2023-02-06T14:34:14Z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